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6" r:id="rId6"/>
    <p:sldId id="264" r:id="rId7"/>
    <p:sldId id="263" r:id="rId8"/>
    <p:sldId id="262" r:id="rId9"/>
    <p:sldId id="275" r:id="rId10"/>
    <p:sldId id="271" r:id="rId11"/>
    <p:sldId id="265" r:id="rId12"/>
    <p:sldId id="261" r:id="rId13"/>
    <p:sldId id="268" r:id="rId14"/>
    <p:sldId id="269" r:id="rId15"/>
  </p:sldIdLst>
  <p:sldSz cx="18288000" cy="10287000"/>
  <p:notesSz cx="6858000" cy="9144000"/>
  <p:embeddedFontLst>
    <p:embeddedFont>
      <p:font typeface="Agency FB" panose="020B0503020202020204" pitchFamily="34" charset="0"/>
      <p:regular r:id="rId16"/>
      <p:bold r:id="rId17"/>
    </p:embeddedFont>
    <p:embeddedFont>
      <p:font typeface="Archivo Black" panose="020B0604020202020204" charset="0"/>
      <p:regular r:id="rId18"/>
    </p:embeddedFont>
    <p:embeddedFont>
      <p:font typeface="Calibri" panose="020F0502020204030204" pitchFamily="34" charset="0"/>
      <p:regular r:id="rId19"/>
      <p:bold r:id="rId20"/>
      <p:italic r:id="rId21"/>
      <p:boldItalic r:id="rId22"/>
    </p:embeddedFont>
    <p:embeddedFont>
      <p:font typeface="Montserrat Classic" panose="020B0604020202020204" charset="0"/>
      <p:regular r:id="rId23"/>
    </p:embeddedFont>
    <p:embeddedFont>
      <p:font typeface="Montserrat Classic Bold" panose="020B0604020202020204" charset="0"/>
      <p:regular r:id="rId24"/>
    </p:embeddedFont>
    <p:embeddedFont>
      <p:font typeface="Montserrat Light" panose="00000400000000000000" pitchFamily="2" charset="0"/>
      <p:regular r:id="rId25"/>
      <p:italic r:id="rId26"/>
    </p:embeddedFont>
    <p:embeddedFont>
      <p:font typeface="Montserrat Ligh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F45BC8-C43E-4DEB-88BB-634B42BDD8EE}">
          <p14:sldIdLst>
            <p14:sldId id="256"/>
            <p14:sldId id="257"/>
            <p14:sldId id="258"/>
            <p14:sldId id="267"/>
            <p14:sldId id="266"/>
            <p14:sldId id="264"/>
            <p14:sldId id="263"/>
            <p14:sldId id="262"/>
            <p14:sldId id="275"/>
            <p14:sldId id="271"/>
            <p14:sldId id="265"/>
            <p14:sldId id="261"/>
            <p14:sldId id="268"/>
            <p14:sldId id="2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0841" autoAdjust="0"/>
  </p:normalViewPr>
  <p:slideViewPr>
    <p:cSldViewPr>
      <p:cViewPr>
        <p:scale>
          <a:sx n="50" d="100"/>
          <a:sy n="50" d="100"/>
        </p:scale>
        <p:origin x="202"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png"/><Relationship Id="rId7" Type="http://schemas.openxmlformats.org/officeDocument/2006/relationships/image" Target="../media/image40.png"/><Relationship Id="rId12" Type="http://schemas.openxmlformats.org/officeDocument/2006/relationships/image" Target="../media/image6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63.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62.jpe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35.jpeg"/><Relationship Id="rId4" Type="http://schemas.openxmlformats.org/officeDocument/2006/relationships/image" Target="../media/image65.jpeg"/></Relationships>
</file>

<file path=ppt/slides/_rels/slide1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8" Type="http://schemas.openxmlformats.org/officeDocument/2006/relationships/hyperlink" Target="https://www.linkedin.com/in/anirban-dey-26b081260/" TargetMode="External"/><Relationship Id="rId3" Type="http://schemas.openxmlformats.org/officeDocument/2006/relationships/image" Target="../media/image74.png"/><Relationship Id="rId7" Type="http://schemas.openxmlformats.org/officeDocument/2006/relationships/hyperlink" Target="https://www.linkedin.com/in/debajyoti-maity-77172125b/" TargetMode="External"/><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10" Type="http://schemas.openxmlformats.org/officeDocument/2006/relationships/image" Target="../media/image79.jpeg"/><Relationship Id="rId4" Type="http://schemas.openxmlformats.org/officeDocument/2006/relationships/image" Target="../media/image75.svg"/><Relationship Id="rId9" Type="http://schemas.openxmlformats.org/officeDocument/2006/relationships/image" Target="../media/image78.jpg"/></Relationships>
</file>

<file path=ppt/slides/_rels/slide1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26.jpeg"/><Relationship Id="rId7" Type="http://schemas.openxmlformats.org/officeDocument/2006/relationships/image" Target="../media/image8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10" Type="http://schemas.openxmlformats.org/officeDocument/2006/relationships/image" Target="../media/image5.png"/><Relationship Id="rId4" Type="http://schemas.openxmlformats.org/officeDocument/2006/relationships/image" Target="../media/image25.jpeg"/><Relationship Id="rId9" Type="http://schemas.openxmlformats.org/officeDocument/2006/relationships/image" Target="../media/image84.jpe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7.jpeg"/><Relationship Id="rId7" Type="http://schemas.openxmlformats.org/officeDocument/2006/relationships/slide" Target="slide5.xml"/><Relationship Id="rId12" Type="http://schemas.openxmlformats.org/officeDocument/2006/relationships/slide" Target="slide1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slide" Target="slide11.xml"/><Relationship Id="rId5" Type="http://schemas.openxmlformats.org/officeDocument/2006/relationships/slide" Target="slide3.xml"/><Relationship Id="rId10" Type="http://schemas.openxmlformats.org/officeDocument/2006/relationships/slide" Target="slide10.xml"/><Relationship Id="rId4" Type="http://schemas.openxmlformats.org/officeDocument/2006/relationships/slide" Target="slide2.xml"/><Relationship Id="rId9"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4.png"/><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sp>
      <p:sp>
        <p:nvSpPr>
          <p:cNvPr id="4" name="Freeform 4"/>
          <p:cNvSpPr/>
          <p:nvPr/>
        </p:nvSpPr>
        <p:spPr>
          <a:xfrm rot="-4521330">
            <a:off x="6763568" y="1251235"/>
            <a:ext cx="11313560"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1447062" y="3238500"/>
            <a:ext cx="15393875" cy="5334000"/>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2" name="TextBox 12"/>
          <p:cNvSpPr txBox="1"/>
          <p:nvPr/>
        </p:nvSpPr>
        <p:spPr>
          <a:xfrm>
            <a:off x="1524000" y="1786677"/>
            <a:ext cx="3772464" cy="415563"/>
          </a:xfrm>
          <a:prstGeom prst="rect">
            <a:avLst/>
          </a:prstGeom>
        </p:spPr>
        <p:txBody>
          <a:bodyPr wrap="square" lIns="0" tIns="0" rIns="0" bIns="0" rtlCol="0" anchor="t">
            <a:spAutoFit/>
          </a:bodyPr>
          <a:lstStyle/>
          <a:p>
            <a:pPr>
              <a:lnSpc>
                <a:spcPts val="3692"/>
              </a:lnSpc>
            </a:pPr>
            <a:r>
              <a:rPr lang="en-US" sz="2400" spc="-61" dirty="0">
                <a:solidFill>
                  <a:schemeClr val="tx1">
                    <a:lumMod val="75000"/>
                    <a:lumOff val="25000"/>
                  </a:schemeClr>
                </a:solidFill>
                <a:latin typeface="Montserrat Classic Bold"/>
              </a:rPr>
              <a:t>RKMVERI</a:t>
            </a:r>
          </a:p>
        </p:txBody>
      </p:sp>
      <p:sp>
        <p:nvSpPr>
          <p:cNvPr id="13" name="TextBox 13"/>
          <p:cNvSpPr txBox="1"/>
          <p:nvPr/>
        </p:nvSpPr>
        <p:spPr>
          <a:xfrm>
            <a:off x="1905000" y="3621646"/>
            <a:ext cx="14477999" cy="1795107"/>
          </a:xfrm>
          <a:prstGeom prst="rect">
            <a:avLst/>
          </a:prstGeom>
        </p:spPr>
        <p:txBody>
          <a:bodyPr wrap="square" lIns="0" tIns="0" rIns="0" bIns="0" rtlCol="0" anchor="t">
            <a:spAutoFit/>
          </a:bodyPr>
          <a:lstStyle/>
          <a:p>
            <a:pPr algn="ctr">
              <a:lnSpc>
                <a:spcPts val="7294"/>
              </a:lnSpc>
            </a:pPr>
            <a:r>
              <a:rPr lang="en-US" sz="4400" spc="74" dirty="0">
                <a:solidFill>
                  <a:schemeClr val="tx1">
                    <a:lumMod val="75000"/>
                    <a:lumOff val="25000"/>
                  </a:schemeClr>
                </a:solidFill>
                <a:latin typeface="Archivo Black"/>
              </a:rPr>
              <a:t>ENERGIO : ARCHITECTURAL BLAZE IN ENERGY INSIGHT</a:t>
            </a:r>
          </a:p>
        </p:txBody>
      </p:sp>
      <p:sp>
        <p:nvSpPr>
          <p:cNvPr id="14" name="TextBox 14"/>
          <p:cNvSpPr txBox="1"/>
          <p:nvPr/>
        </p:nvSpPr>
        <p:spPr>
          <a:xfrm>
            <a:off x="4395258" y="7550353"/>
            <a:ext cx="9497482" cy="896336"/>
          </a:xfrm>
          <a:prstGeom prst="rect">
            <a:avLst/>
          </a:prstGeom>
        </p:spPr>
        <p:txBody>
          <a:bodyPr lIns="0" tIns="0" rIns="0" bIns="0" rtlCol="0" anchor="t">
            <a:spAutoFit/>
          </a:bodyPr>
          <a:lstStyle/>
          <a:p>
            <a:pPr algn="ctr">
              <a:lnSpc>
                <a:spcPts val="3661"/>
              </a:lnSpc>
            </a:pPr>
            <a:r>
              <a:rPr lang="en-US" sz="2653" spc="140" dirty="0">
                <a:solidFill>
                  <a:schemeClr val="tx1">
                    <a:lumMod val="75000"/>
                    <a:lumOff val="25000"/>
                  </a:schemeClr>
                </a:solidFill>
                <a:latin typeface="Montserrat Classic Bold"/>
              </a:rPr>
              <a:t>DEBAJYOTI MAITY – ANIRBAN DEY</a:t>
            </a:r>
          </a:p>
          <a:p>
            <a:pPr algn="ctr">
              <a:lnSpc>
                <a:spcPts val="3661"/>
              </a:lnSpc>
            </a:pPr>
            <a:r>
              <a:rPr lang="en-US" sz="2653" spc="140" dirty="0">
                <a:solidFill>
                  <a:schemeClr val="tx1">
                    <a:lumMod val="75000"/>
                    <a:lumOff val="25000"/>
                  </a:schemeClr>
                </a:solidFill>
                <a:latin typeface="Montserrat Classic Bold"/>
              </a:rPr>
              <a:t>B2230023		B2230019</a:t>
            </a:r>
          </a:p>
        </p:txBody>
      </p:sp>
      <p:pic>
        <p:nvPicPr>
          <p:cNvPr id="16" name="Picture 15">
            <a:extLst>
              <a:ext uri="{FF2B5EF4-FFF2-40B4-BE49-F238E27FC236}">
                <a16:creationId xmlns:a16="http://schemas.microsoft.com/office/drawing/2014/main" id="{AAA22AFB-4072-492B-E315-63509E0314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062" y="198226"/>
            <a:ext cx="1382614" cy="1590007"/>
          </a:xfrm>
          <a:prstGeom prst="rect">
            <a:avLst/>
          </a:prstGeom>
        </p:spPr>
      </p:pic>
      <p:sp>
        <p:nvSpPr>
          <p:cNvPr id="15" name="TextBox 13">
            <a:extLst>
              <a:ext uri="{FF2B5EF4-FFF2-40B4-BE49-F238E27FC236}">
                <a16:creationId xmlns:a16="http://schemas.microsoft.com/office/drawing/2014/main" id="{70D6DF3E-C02B-CA8F-8338-B93F312503CB}"/>
              </a:ext>
            </a:extLst>
          </p:cNvPr>
          <p:cNvSpPr txBox="1"/>
          <p:nvPr/>
        </p:nvSpPr>
        <p:spPr>
          <a:xfrm>
            <a:off x="1906772" y="5372100"/>
            <a:ext cx="14477999" cy="816185"/>
          </a:xfrm>
          <a:prstGeom prst="rect">
            <a:avLst/>
          </a:prstGeom>
        </p:spPr>
        <p:txBody>
          <a:bodyPr wrap="square" lIns="0" tIns="0" rIns="0" bIns="0" rtlCol="0" anchor="ctr">
            <a:spAutoFit/>
          </a:bodyPr>
          <a:lstStyle/>
          <a:p>
            <a:pPr algn="ctr">
              <a:lnSpc>
                <a:spcPts val="7294"/>
              </a:lnSpc>
            </a:pPr>
            <a:r>
              <a:rPr lang="en-US" sz="2800" spc="74" dirty="0">
                <a:solidFill>
                  <a:schemeClr val="tx1">
                    <a:lumMod val="75000"/>
                    <a:lumOff val="25000"/>
                  </a:schemeClr>
                </a:solidFill>
                <a:latin typeface="Archivo Black"/>
              </a:rPr>
              <a:t>A MACHINE LEARNING PERSPECTIVE</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295400" y="3360469"/>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1295400" y="1158585"/>
            <a:ext cx="7238899" cy="830740"/>
          </a:xfrm>
          <a:prstGeom prst="rect">
            <a:avLst/>
          </a:prstGeom>
        </p:spPr>
        <p:txBody>
          <a:bodyPr lIns="0" tIns="0" rIns="0" bIns="0" rtlCol="0" anchor="t">
            <a:spAutoFit/>
          </a:bodyPr>
          <a:lstStyle/>
          <a:p>
            <a:pPr marL="0" lvl="0" indent="0">
              <a:lnSpc>
                <a:spcPts val="6842"/>
              </a:lnSpc>
              <a:spcBef>
                <a:spcPct val="0"/>
              </a:spcBef>
            </a:pPr>
            <a:r>
              <a:rPr lang="en-US" sz="4958" u="none" strike="noStrike" spc="173" dirty="0">
                <a:solidFill>
                  <a:srgbClr val="010101"/>
                </a:solidFill>
                <a:latin typeface="Archivo Black"/>
              </a:rPr>
              <a:t>CHALLENGES</a:t>
            </a:r>
          </a:p>
        </p:txBody>
      </p:sp>
      <p:grpSp>
        <p:nvGrpSpPr>
          <p:cNvPr id="11" name="Group 11"/>
          <p:cNvGrpSpPr/>
          <p:nvPr/>
        </p:nvGrpSpPr>
        <p:grpSpPr>
          <a:xfrm>
            <a:off x="6530485" y="3119178"/>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1504212" y="3694775"/>
            <a:ext cx="5158885" cy="846386"/>
          </a:xfrm>
          <a:prstGeom prst="rect">
            <a:avLst/>
          </a:prstGeom>
        </p:spPr>
        <p:txBody>
          <a:bodyPr wrap="square" lIns="0" tIns="0" rIns="0" bIns="0" rtlCol="0" anchor="t">
            <a:spAutoFit/>
          </a:bodyPr>
          <a:lstStyle/>
          <a:p>
            <a:pPr>
              <a:lnSpc>
                <a:spcPts val="2187"/>
              </a:lnSpc>
            </a:pPr>
            <a:r>
              <a:rPr lang="en-US" sz="2000" spc="155" dirty="0">
                <a:solidFill>
                  <a:srgbClr val="F2F4F5"/>
                </a:solidFill>
                <a:latin typeface="Montserrat Light"/>
              </a:rPr>
              <a:t>Developing strategies for continual assessment and maintenance to sustain efficiency over time</a:t>
            </a:r>
          </a:p>
        </p:txBody>
      </p:sp>
      <p:grpSp>
        <p:nvGrpSpPr>
          <p:cNvPr id="15" name="Group 15"/>
          <p:cNvGrpSpPr/>
          <p:nvPr/>
        </p:nvGrpSpPr>
        <p:grpSpPr>
          <a:xfrm>
            <a:off x="6185796" y="540684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5027635" y="516555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7420344" y="5712090"/>
            <a:ext cx="4950833" cy="846386"/>
          </a:xfrm>
          <a:prstGeom prst="rect">
            <a:avLst/>
          </a:prstGeom>
        </p:spPr>
        <p:txBody>
          <a:bodyPr lIns="0" tIns="0" rIns="0" bIns="0" rtlCol="0" anchor="t">
            <a:spAutoFit/>
          </a:bodyPr>
          <a:lstStyle/>
          <a:p>
            <a:pPr>
              <a:lnSpc>
                <a:spcPts val="2187"/>
              </a:lnSpc>
            </a:pPr>
            <a:r>
              <a:rPr lang="en-US" sz="2000" spc="155" dirty="0">
                <a:solidFill>
                  <a:srgbClr val="F2F4F5"/>
                </a:solidFill>
                <a:latin typeface="Montserrat Light"/>
              </a:rPr>
              <a:t>Implementing cost-effective solutions suitable for specific environments.</a:t>
            </a:r>
          </a:p>
        </p:txBody>
      </p:sp>
      <p:grpSp>
        <p:nvGrpSpPr>
          <p:cNvPr id="22" name="Group 22"/>
          <p:cNvGrpSpPr/>
          <p:nvPr/>
        </p:nvGrpSpPr>
        <p:grpSpPr>
          <a:xfrm>
            <a:off x="1295400" y="7453217"/>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6530485" y="7211926"/>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1526164" y="7522059"/>
            <a:ext cx="5059970" cy="1410643"/>
          </a:xfrm>
          <a:prstGeom prst="rect">
            <a:avLst/>
          </a:prstGeom>
        </p:spPr>
        <p:txBody>
          <a:bodyPr wrap="square" lIns="0" tIns="0" rIns="0" bIns="0" rtlCol="0" anchor="t">
            <a:spAutoFit/>
          </a:bodyPr>
          <a:lstStyle/>
          <a:p>
            <a:pPr>
              <a:lnSpc>
                <a:spcPts val="2187"/>
              </a:lnSpc>
            </a:pPr>
            <a:r>
              <a:rPr lang="en-US" sz="2000" spc="155" dirty="0">
                <a:solidFill>
                  <a:srgbClr val="F2F4F5"/>
                </a:solidFill>
                <a:latin typeface="Montserrat Light"/>
              </a:rPr>
              <a:t>Balancing insulation, ventilation, glazing, and orientation for energy efficiency. Achieving optimal design without compromising aesthetics and functionality</a:t>
            </a:r>
            <a:r>
              <a:rPr lang="en-US" sz="1400" spc="155" dirty="0">
                <a:solidFill>
                  <a:srgbClr val="F2F4F5"/>
                </a:solidFill>
                <a:latin typeface="Montserrat Light"/>
              </a:rPr>
              <a:t>.</a:t>
            </a:r>
          </a:p>
        </p:txBody>
      </p:sp>
      <p:sp>
        <p:nvSpPr>
          <p:cNvPr id="29" name="Freeform 29"/>
          <p:cNvSpPr/>
          <p:nvPr/>
        </p:nvSpPr>
        <p:spPr>
          <a:xfrm>
            <a:off x="7310873" y="3584336"/>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7150075" y="771471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5627371" y="563311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2" name="Group 15">
            <a:extLst>
              <a:ext uri="{FF2B5EF4-FFF2-40B4-BE49-F238E27FC236}">
                <a16:creationId xmlns:a16="http://schemas.microsoft.com/office/drawing/2014/main" id="{9E88744C-4172-BAD6-2C9B-C67AFB63B115}"/>
              </a:ext>
            </a:extLst>
          </p:cNvPr>
          <p:cNvGrpSpPr/>
          <p:nvPr/>
        </p:nvGrpSpPr>
        <p:grpSpPr>
          <a:xfrm>
            <a:off x="10585119" y="7453217"/>
            <a:ext cx="6331281" cy="1563793"/>
            <a:chOff x="0" y="0"/>
            <a:chExt cx="2161091" cy="533778"/>
          </a:xfrm>
        </p:grpSpPr>
        <p:sp>
          <p:nvSpPr>
            <p:cNvPr id="33" name="Freeform 16">
              <a:extLst>
                <a:ext uri="{FF2B5EF4-FFF2-40B4-BE49-F238E27FC236}">
                  <a16:creationId xmlns:a16="http://schemas.microsoft.com/office/drawing/2014/main" id="{35405E1A-4FFA-F21B-1908-97589FA729AA}"/>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3790C099-A811-9932-2609-6C0D70770D84}"/>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975D84A2-635E-3491-90DF-D0DAE30F4EBD}"/>
              </a:ext>
            </a:extLst>
          </p:cNvPr>
          <p:cNvGrpSpPr/>
          <p:nvPr/>
        </p:nvGrpSpPr>
        <p:grpSpPr>
          <a:xfrm>
            <a:off x="9426958" y="7211926"/>
            <a:ext cx="2381235" cy="2046374"/>
            <a:chOff x="0" y="0"/>
            <a:chExt cx="812800" cy="698500"/>
          </a:xfrm>
        </p:grpSpPr>
        <p:sp>
          <p:nvSpPr>
            <p:cNvPr id="36" name="Freeform 19">
              <a:extLst>
                <a:ext uri="{FF2B5EF4-FFF2-40B4-BE49-F238E27FC236}">
                  <a16:creationId xmlns:a16="http://schemas.microsoft.com/office/drawing/2014/main" id="{7BC9DD12-5E3F-9DAE-6BC0-FA093E39250F}"/>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751FC498-F8AA-A5AA-A3E8-BA981F4C3FA5}"/>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29538218-C950-A4AE-67CB-5930890590C5}"/>
              </a:ext>
            </a:extLst>
          </p:cNvPr>
          <p:cNvSpPr txBox="1"/>
          <p:nvPr/>
        </p:nvSpPr>
        <p:spPr>
          <a:xfrm>
            <a:off x="11886880" y="7542872"/>
            <a:ext cx="4950833" cy="1397177"/>
          </a:xfrm>
          <a:prstGeom prst="rect">
            <a:avLst/>
          </a:prstGeom>
        </p:spPr>
        <p:txBody>
          <a:bodyPr lIns="0" tIns="0" rIns="0" bIns="0" rtlCol="0" anchor="t">
            <a:spAutoFit/>
          </a:bodyPr>
          <a:lstStyle/>
          <a:p>
            <a:pPr>
              <a:lnSpc>
                <a:spcPts val="2187"/>
              </a:lnSpc>
            </a:pPr>
            <a:r>
              <a:rPr lang="en-US" sz="2000" spc="155" dirty="0">
                <a:solidFill>
                  <a:srgbClr val="F2F4F5"/>
                </a:solidFill>
                <a:latin typeface="Montserrat Light"/>
              </a:rPr>
              <a:t>Occupants' behavior significantly affects energy consumption. So we have to Encourage behavioral changes and promote awareness among occupants.</a:t>
            </a:r>
          </a:p>
        </p:txBody>
      </p:sp>
      <p:sp>
        <p:nvSpPr>
          <p:cNvPr id="39" name="Freeform 31">
            <a:extLst>
              <a:ext uri="{FF2B5EF4-FFF2-40B4-BE49-F238E27FC236}">
                <a16:creationId xmlns:a16="http://schemas.microsoft.com/office/drawing/2014/main" id="{931FF19F-D0AD-E518-9684-89C2859E5243}"/>
              </a:ext>
            </a:extLst>
          </p:cNvPr>
          <p:cNvSpPr/>
          <p:nvPr/>
        </p:nvSpPr>
        <p:spPr>
          <a:xfrm>
            <a:off x="10026694" y="7679491"/>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Freeform 47">
            <a:extLst>
              <a:ext uri="{FF2B5EF4-FFF2-40B4-BE49-F238E27FC236}">
                <a16:creationId xmlns:a16="http://schemas.microsoft.com/office/drawing/2014/main" id="{03D94D6B-444A-E1BF-D63B-A0B7E246CB50}"/>
              </a:ext>
            </a:extLst>
          </p:cNvPr>
          <p:cNvSpPr/>
          <p:nvPr/>
        </p:nvSpPr>
        <p:spPr>
          <a:xfrm>
            <a:off x="13830959" y="5716975"/>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7" name="Rectangle: Diagonal Corners Rounded 46">
            <a:extLst>
              <a:ext uri="{FF2B5EF4-FFF2-40B4-BE49-F238E27FC236}">
                <a16:creationId xmlns:a16="http://schemas.microsoft.com/office/drawing/2014/main" id="{7CBC10D1-3550-61B0-ECE8-3E6C8765228D}"/>
              </a:ext>
            </a:extLst>
          </p:cNvPr>
          <p:cNvSpPr/>
          <p:nvPr/>
        </p:nvSpPr>
        <p:spPr>
          <a:xfrm>
            <a:off x="13376820" y="5406842"/>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16D3E1F-F5DD-D762-8740-5975CD22F782}"/>
              </a:ext>
            </a:extLst>
          </p:cNvPr>
          <p:cNvSpPr/>
          <p:nvPr/>
        </p:nvSpPr>
        <p:spPr>
          <a:xfrm>
            <a:off x="10020959" y="3661240"/>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Rectangle: Diagonal Corners Rounded 48">
            <a:extLst>
              <a:ext uri="{FF2B5EF4-FFF2-40B4-BE49-F238E27FC236}">
                <a16:creationId xmlns:a16="http://schemas.microsoft.com/office/drawing/2014/main" id="{A3693A1C-8762-7AE3-1925-054DA58B51FF}"/>
              </a:ext>
            </a:extLst>
          </p:cNvPr>
          <p:cNvSpPr/>
          <p:nvPr/>
        </p:nvSpPr>
        <p:spPr>
          <a:xfrm>
            <a:off x="9566820" y="3351107"/>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7">
            <a:extLst>
              <a:ext uri="{FF2B5EF4-FFF2-40B4-BE49-F238E27FC236}">
                <a16:creationId xmlns:a16="http://schemas.microsoft.com/office/drawing/2014/main" id="{2B969E62-91BD-F834-9AFF-538337EB53E8}"/>
              </a:ext>
            </a:extLst>
          </p:cNvPr>
          <p:cNvSpPr/>
          <p:nvPr/>
        </p:nvSpPr>
        <p:spPr>
          <a:xfrm>
            <a:off x="2705998" y="5718185"/>
            <a:ext cx="1080060" cy="879771"/>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Rectangle: Diagonal Corners Rounded 50">
            <a:extLst>
              <a:ext uri="{FF2B5EF4-FFF2-40B4-BE49-F238E27FC236}">
                <a16:creationId xmlns:a16="http://schemas.microsoft.com/office/drawing/2014/main" id="{209E19F3-E5C5-F0C2-C9DE-976B219FEFD8}"/>
              </a:ext>
            </a:extLst>
          </p:cNvPr>
          <p:cNvSpPr/>
          <p:nvPr/>
        </p:nvSpPr>
        <p:spPr>
          <a:xfrm>
            <a:off x="2251859" y="5408052"/>
            <a:ext cx="1939380" cy="1563793"/>
          </a:xfrm>
          <a:prstGeom prst="round2DiagRect">
            <a:avLst/>
          </a:prstGeom>
          <a:noFill/>
          <a:ln w="762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77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sp>
      <p:grpSp>
        <p:nvGrpSpPr>
          <p:cNvPr id="7" name="Group 7"/>
          <p:cNvGrpSpPr/>
          <p:nvPr/>
        </p:nvGrpSpPr>
        <p:grpSpPr>
          <a:xfrm>
            <a:off x="1739474" y="403172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4691953" y="1028700"/>
            <a:ext cx="8904094"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dirty="0">
                <a:solidFill>
                  <a:srgbClr val="010101"/>
                </a:solidFill>
                <a:latin typeface="Archivo Black"/>
              </a:rPr>
              <a:t>FUTURE WORK</a:t>
            </a:r>
          </a:p>
        </p:txBody>
      </p:sp>
      <p:grpSp>
        <p:nvGrpSpPr>
          <p:cNvPr id="12" name="Group 12"/>
          <p:cNvGrpSpPr/>
          <p:nvPr/>
        </p:nvGrpSpPr>
        <p:grpSpPr>
          <a:xfrm>
            <a:off x="2954088" y="3875355"/>
            <a:ext cx="157787" cy="156369"/>
            <a:chOff x="0" y="0"/>
            <a:chExt cx="320400" cy="317520"/>
          </a:xfrm>
        </p:grpSpPr>
        <p:sp>
          <p:nvSpPr>
            <p:cNvPr id="13" name="Freeform 13"/>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4" name="Group 14"/>
          <p:cNvGrpSpPr/>
          <p:nvPr/>
        </p:nvGrpSpPr>
        <p:grpSpPr>
          <a:xfrm>
            <a:off x="1981480" y="3875355"/>
            <a:ext cx="1047779" cy="1124013"/>
            <a:chOff x="0" y="0"/>
            <a:chExt cx="2127600" cy="2282400"/>
          </a:xfrm>
        </p:grpSpPr>
        <p:sp>
          <p:nvSpPr>
            <p:cNvPr id="15" name="Freeform 15"/>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6" name="Group 16"/>
          <p:cNvGrpSpPr>
            <a:grpSpLocks noChangeAspect="1"/>
          </p:cNvGrpSpPr>
          <p:nvPr/>
        </p:nvGrpSpPr>
        <p:grpSpPr>
          <a:xfrm>
            <a:off x="1981480" y="5281810"/>
            <a:ext cx="2055497" cy="205549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t="-24961" b="-24961"/>
              </a:stretch>
            </a:blipFill>
          </p:spPr>
        </p:sp>
      </p:grpSp>
      <p:sp>
        <p:nvSpPr>
          <p:cNvPr id="18" name="TextBox 18"/>
          <p:cNvSpPr txBox="1"/>
          <p:nvPr/>
        </p:nvSpPr>
        <p:spPr>
          <a:xfrm>
            <a:off x="3211520" y="4255348"/>
            <a:ext cx="2919458" cy="727187"/>
          </a:xfrm>
          <a:prstGeom prst="rect">
            <a:avLst/>
          </a:prstGeom>
        </p:spPr>
        <p:txBody>
          <a:bodyPr wrap="square"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Integrated Smart Systems</a:t>
            </a:r>
          </a:p>
        </p:txBody>
      </p:sp>
      <p:sp>
        <p:nvSpPr>
          <p:cNvPr id="19" name="TextBox 19"/>
          <p:cNvSpPr txBox="1"/>
          <p:nvPr/>
        </p:nvSpPr>
        <p:spPr>
          <a:xfrm>
            <a:off x="4160641" y="5522306"/>
            <a:ext cx="2174566" cy="1384995"/>
          </a:xfrm>
          <a:prstGeom prst="rect">
            <a:avLst/>
          </a:prstGeom>
        </p:spPr>
        <p:txBody>
          <a:bodyPr wrap="square" lIns="0" tIns="0" rIns="0" bIns="0" rtlCol="0" anchor="t">
            <a:spAutoFit/>
          </a:bodyPr>
          <a:lstStyle/>
          <a:p>
            <a:pPr>
              <a:lnSpc>
                <a:spcPts val="1773"/>
              </a:lnSpc>
            </a:pPr>
            <a:r>
              <a:rPr lang="en-US" spc="125" dirty="0">
                <a:solidFill>
                  <a:srgbClr val="000000"/>
                </a:solidFill>
                <a:latin typeface="Montserrat Light"/>
              </a:rPr>
              <a:t>Develop and implement smart systems to optimize energy efficiency.</a:t>
            </a:r>
          </a:p>
        </p:txBody>
      </p:sp>
      <p:grpSp>
        <p:nvGrpSpPr>
          <p:cNvPr id="21" name="Group 21"/>
          <p:cNvGrpSpPr/>
          <p:nvPr/>
        </p:nvGrpSpPr>
        <p:grpSpPr>
          <a:xfrm>
            <a:off x="6844166" y="4031724"/>
            <a:ext cx="4595005" cy="3573491"/>
            <a:chOff x="0" y="0"/>
            <a:chExt cx="1210207" cy="941166"/>
          </a:xfrm>
        </p:grpSpPr>
        <p:sp>
          <p:nvSpPr>
            <p:cNvPr id="22" name="Freeform 22"/>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23" name="TextBox 23"/>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8058780" y="3875355"/>
            <a:ext cx="157787" cy="156369"/>
            <a:chOff x="0" y="0"/>
            <a:chExt cx="320400" cy="317520"/>
          </a:xfrm>
        </p:grpSpPr>
        <p:sp>
          <p:nvSpPr>
            <p:cNvPr id="25" name="Freeform 25"/>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6" name="Group 26"/>
          <p:cNvGrpSpPr/>
          <p:nvPr/>
        </p:nvGrpSpPr>
        <p:grpSpPr>
          <a:xfrm>
            <a:off x="7086172" y="3875355"/>
            <a:ext cx="1047779" cy="1124013"/>
            <a:chOff x="0" y="0"/>
            <a:chExt cx="2127600" cy="2282400"/>
          </a:xfrm>
        </p:grpSpPr>
        <p:sp>
          <p:nvSpPr>
            <p:cNvPr id="27" name="Freeform 27"/>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28" name="Group 28"/>
          <p:cNvGrpSpPr>
            <a:grpSpLocks noChangeAspect="1"/>
          </p:cNvGrpSpPr>
          <p:nvPr/>
        </p:nvGrpSpPr>
        <p:grpSpPr>
          <a:xfrm>
            <a:off x="7086172" y="5281810"/>
            <a:ext cx="2055497" cy="205549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2832" r="-32832"/>
              </a:stretch>
            </a:blipFill>
          </p:spPr>
        </p:sp>
      </p:grpSp>
      <p:sp>
        <p:nvSpPr>
          <p:cNvPr id="30" name="TextBox 30"/>
          <p:cNvSpPr txBox="1"/>
          <p:nvPr/>
        </p:nvSpPr>
        <p:spPr>
          <a:xfrm>
            <a:off x="8214446" y="4137230"/>
            <a:ext cx="2919460" cy="1111907"/>
          </a:xfrm>
          <a:prstGeom prst="rect">
            <a:avLst/>
          </a:prstGeom>
        </p:spPr>
        <p:txBody>
          <a:bodyPr wrap="square"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Behavioral Adaptation Strategies</a:t>
            </a:r>
          </a:p>
        </p:txBody>
      </p:sp>
      <p:sp>
        <p:nvSpPr>
          <p:cNvPr id="31" name="TextBox 31"/>
          <p:cNvSpPr txBox="1"/>
          <p:nvPr/>
        </p:nvSpPr>
        <p:spPr>
          <a:xfrm>
            <a:off x="9259943" y="5319361"/>
            <a:ext cx="1975728" cy="2077492"/>
          </a:xfrm>
          <a:prstGeom prst="rect">
            <a:avLst/>
          </a:prstGeom>
        </p:spPr>
        <p:txBody>
          <a:bodyPr lIns="0" tIns="0" rIns="0" bIns="0" rtlCol="0" anchor="t">
            <a:spAutoFit/>
          </a:bodyPr>
          <a:lstStyle/>
          <a:p>
            <a:pPr>
              <a:lnSpc>
                <a:spcPts val="1773"/>
              </a:lnSpc>
            </a:pPr>
            <a:r>
              <a:rPr lang="en-US" sz="1600" spc="125" dirty="0">
                <a:solidFill>
                  <a:srgbClr val="000000"/>
                </a:solidFill>
                <a:latin typeface="Montserrat Light"/>
              </a:rPr>
              <a:t>Research innovative strategies to influence occupants' behavior, encouraging energy-conscious habits</a:t>
            </a:r>
          </a:p>
        </p:txBody>
      </p:sp>
      <p:grpSp>
        <p:nvGrpSpPr>
          <p:cNvPr id="33" name="Group 33"/>
          <p:cNvGrpSpPr/>
          <p:nvPr/>
        </p:nvGrpSpPr>
        <p:grpSpPr>
          <a:xfrm>
            <a:off x="11953521" y="4031724"/>
            <a:ext cx="4595005" cy="3573491"/>
            <a:chOff x="0" y="0"/>
            <a:chExt cx="1210207" cy="941166"/>
          </a:xfrm>
        </p:grpSpPr>
        <p:sp>
          <p:nvSpPr>
            <p:cNvPr id="34" name="Freeform 34"/>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35" name="TextBox 35"/>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36" name="Group 36"/>
          <p:cNvGrpSpPr/>
          <p:nvPr/>
        </p:nvGrpSpPr>
        <p:grpSpPr>
          <a:xfrm>
            <a:off x="13168135" y="3875355"/>
            <a:ext cx="157787" cy="156369"/>
            <a:chOff x="0" y="0"/>
            <a:chExt cx="320400" cy="317520"/>
          </a:xfrm>
        </p:grpSpPr>
        <p:sp>
          <p:nvSpPr>
            <p:cNvPr id="37" name="Freeform 37"/>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8" name="Group 38"/>
          <p:cNvGrpSpPr/>
          <p:nvPr/>
        </p:nvGrpSpPr>
        <p:grpSpPr>
          <a:xfrm>
            <a:off x="12195527" y="3875355"/>
            <a:ext cx="1047779" cy="1124013"/>
            <a:chOff x="0" y="0"/>
            <a:chExt cx="2127600" cy="2282400"/>
          </a:xfrm>
        </p:grpSpPr>
        <p:sp>
          <p:nvSpPr>
            <p:cNvPr id="39" name="Freeform 39"/>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40" name="Group 40"/>
          <p:cNvGrpSpPr>
            <a:grpSpLocks noChangeAspect="1"/>
          </p:cNvGrpSpPr>
          <p:nvPr/>
        </p:nvGrpSpPr>
        <p:grpSpPr>
          <a:xfrm>
            <a:off x="12195527" y="5281810"/>
            <a:ext cx="2055497" cy="2055497"/>
            <a:chOff x="0" y="0"/>
            <a:chExt cx="6350000" cy="6350000"/>
          </a:xfrm>
        </p:grpSpPr>
        <p:sp>
          <p:nvSpPr>
            <p:cNvPr id="41" name="Freeform 4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t="-12487" b="-12487"/>
              </a:stretch>
            </a:blipFill>
          </p:spPr>
        </p:sp>
      </p:grpSp>
      <p:sp>
        <p:nvSpPr>
          <p:cNvPr id="42" name="TextBox 42"/>
          <p:cNvSpPr txBox="1"/>
          <p:nvPr/>
        </p:nvSpPr>
        <p:spPr>
          <a:xfrm>
            <a:off x="13425566" y="4255348"/>
            <a:ext cx="3122959" cy="727187"/>
          </a:xfrm>
          <a:prstGeom prst="rect">
            <a:avLst/>
          </a:prstGeom>
        </p:spPr>
        <p:txBody>
          <a:bodyPr wrap="square" lIns="0" tIns="0" rIns="0" bIns="0" rtlCol="0" anchor="t">
            <a:spAutoFit/>
          </a:bodyPr>
          <a:lstStyle/>
          <a:p>
            <a:pPr marL="0" lvl="1" indent="0" algn="l">
              <a:lnSpc>
                <a:spcPts val="2992"/>
              </a:lnSpc>
              <a:spcBef>
                <a:spcPct val="0"/>
              </a:spcBef>
            </a:pPr>
            <a:r>
              <a:rPr lang="en-US" sz="2168" u="none" strike="noStrike" spc="212" dirty="0">
                <a:solidFill>
                  <a:srgbClr val="000000"/>
                </a:solidFill>
                <a:latin typeface="Montserrat Classic Bold"/>
              </a:rPr>
              <a:t>Cost-Effective Retrofit Solutions</a:t>
            </a:r>
          </a:p>
        </p:txBody>
      </p:sp>
      <p:sp>
        <p:nvSpPr>
          <p:cNvPr id="43" name="TextBox 43"/>
          <p:cNvSpPr txBox="1"/>
          <p:nvPr/>
        </p:nvSpPr>
        <p:spPr>
          <a:xfrm>
            <a:off x="14369298" y="5319361"/>
            <a:ext cx="1975728" cy="2060500"/>
          </a:xfrm>
          <a:prstGeom prst="rect">
            <a:avLst/>
          </a:prstGeom>
        </p:spPr>
        <p:txBody>
          <a:bodyPr lIns="0" tIns="0" rIns="0" bIns="0" rtlCol="0" anchor="t">
            <a:spAutoFit/>
          </a:bodyPr>
          <a:lstStyle/>
          <a:p>
            <a:pPr>
              <a:lnSpc>
                <a:spcPts val="1773"/>
              </a:lnSpc>
            </a:pPr>
            <a:r>
              <a:rPr lang="en-US" sz="1285" spc="125" dirty="0">
                <a:solidFill>
                  <a:srgbClr val="000000"/>
                </a:solidFill>
                <a:latin typeface="Montserrat Light"/>
              </a:rPr>
              <a:t>Investigate retrofitting solutions for older buildings, to meet modern energy standards while minimizing disruptions and costs.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5" y="2146365"/>
            <a:ext cx="7692734" cy="830805"/>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dirty="0">
                <a:solidFill>
                  <a:srgbClr val="010101"/>
                </a:solidFill>
                <a:latin typeface="Archivo Black"/>
              </a:rPr>
              <a:t>CONCLUSION</a:t>
            </a:r>
          </a:p>
        </p:txBody>
      </p:sp>
      <p:sp>
        <p:nvSpPr>
          <p:cNvPr id="16" name="TextBox 16"/>
          <p:cNvSpPr txBox="1"/>
          <p:nvPr/>
        </p:nvSpPr>
        <p:spPr>
          <a:xfrm>
            <a:off x="2287785" y="3003636"/>
            <a:ext cx="7357569" cy="2054280"/>
          </a:xfrm>
          <a:prstGeom prst="rect">
            <a:avLst/>
          </a:prstGeom>
        </p:spPr>
        <p:txBody>
          <a:bodyPr lIns="0" tIns="0" rIns="0" bIns="0" rtlCol="0" anchor="t">
            <a:spAutoFit/>
          </a:bodyPr>
          <a:lstStyle/>
          <a:p>
            <a:pPr algn="ctr">
              <a:lnSpc>
                <a:spcPts val="2714"/>
              </a:lnSpc>
            </a:pPr>
            <a:r>
              <a:rPr lang="en-US" sz="2000" spc="192" dirty="0">
                <a:solidFill>
                  <a:srgbClr val="040506"/>
                </a:solidFill>
                <a:latin typeface="Montserrat Light"/>
              </a:rPr>
              <a:t>The outcomes of this project have the potential to inform decision-making processes in architectural design, ultimately promoting environmentally conscious and economically viable solutions for enhanced </a:t>
            </a:r>
            <a:r>
              <a:rPr lang="en-US" sz="2000" spc="216" dirty="0">
                <a:solidFill>
                  <a:srgbClr val="231F20"/>
                </a:solidFill>
                <a:latin typeface="Montserrat Light"/>
              </a:rPr>
              <a:t>sustainability and optimizing energy usage.</a:t>
            </a:r>
            <a:endParaRPr lang="en-US" sz="2000" spc="192" dirty="0">
              <a:solidFill>
                <a:srgbClr val="040506"/>
              </a:solidFill>
              <a:latin typeface="Montserrat Light"/>
            </a:endParaRPr>
          </a:p>
        </p:txBody>
      </p:sp>
      <p:sp>
        <p:nvSpPr>
          <p:cNvPr id="17" name="Freeform 17"/>
          <p:cNvSpPr/>
          <p:nvPr/>
        </p:nvSpPr>
        <p:spPr>
          <a:xfrm>
            <a:off x="7456367" y="8212716"/>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6613767" y="7703045"/>
            <a:ext cx="2810608" cy="342273"/>
          </a:xfrm>
          <a:prstGeom prst="rect">
            <a:avLst/>
          </a:prstGeom>
        </p:spPr>
        <p:txBody>
          <a:bodyPr lIns="0" tIns="0" rIns="0" bIns="0" rtlCol="0" anchor="t">
            <a:spAutoFit/>
          </a:bodyPr>
          <a:lstStyle/>
          <a:p>
            <a:pPr algn="ctr">
              <a:lnSpc>
                <a:spcPts val="2980"/>
              </a:lnSpc>
            </a:pPr>
            <a:r>
              <a:rPr lang="en-US" sz="2159" spc="30" dirty="0">
                <a:solidFill>
                  <a:srgbClr val="040506"/>
                </a:solidFill>
                <a:latin typeface="Montserrat Classic"/>
              </a:rPr>
              <a:t>Actionable Insights</a:t>
            </a:r>
          </a:p>
        </p:txBody>
      </p:sp>
      <p:sp>
        <p:nvSpPr>
          <p:cNvPr id="19" name="TextBox 19"/>
          <p:cNvSpPr txBox="1"/>
          <p:nvPr/>
        </p:nvSpPr>
        <p:spPr>
          <a:xfrm>
            <a:off x="10542800" y="6467330"/>
            <a:ext cx="2629427" cy="726994"/>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Environmental Impact</a:t>
            </a:r>
          </a:p>
        </p:txBody>
      </p:sp>
      <p:sp>
        <p:nvSpPr>
          <p:cNvPr id="20" name="TextBox 20"/>
          <p:cNvSpPr txBox="1"/>
          <p:nvPr/>
        </p:nvSpPr>
        <p:spPr>
          <a:xfrm>
            <a:off x="14349773" y="5105400"/>
            <a:ext cx="2629427" cy="726994"/>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Empowering Decision-Making</a:t>
            </a:r>
          </a:p>
        </p:txBody>
      </p:sp>
      <p:sp>
        <p:nvSpPr>
          <p:cNvPr id="21" name="Freeform 21"/>
          <p:cNvSpPr/>
          <p:nvPr/>
        </p:nvSpPr>
        <p:spPr>
          <a:xfrm>
            <a:off x="11281454" y="7301329"/>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5042209" y="6038405"/>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764344">
            <a:off x="7471818"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a:grpSpLocks noChangeAspect="1"/>
          </p:cNvGrpSpPr>
          <p:nvPr/>
        </p:nvGrpSpPr>
        <p:grpSpPr>
          <a:xfrm>
            <a:off x="0" y="0"/>
            <a:ext cx="8585708" cy="10287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sp>
      </p:grpSp>
      <p:grpSp>
        <p:nvGrpSpPr>
          <p:cNvPr id="7" name="Group 7"/>
          <p:cNvGrpSpPr/>
          <p:nvPr/>
        </p:nvGrpSpPr>
        <p:grpSpPr>
          <a:xfrm>
            <a:off x="5867400" y="423411"/>
            <a:ext cx="11506200" cy="9144000"/>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cap="rnd">
              <a:solidFill>
                <a:srgbClr val="000000">
                  <a:alpha val="58824"/>
                </a:srgbClr>
              </a:solidFill>
              <a:prstDash val="solid"/>
              <a:round/>
            </a:ln>
          </p:spPr>
          <p:txBody>
            <a:bodyPr/>
            <a:lstStyle/>
            <a:p>
              <a:endParaRPr lang="en-US"/>
            </a:p>
          </p:txBody>
        </p:sp>
        <p:sp>
          <p:nvSpPr>
            <p:cNvPr id="9" name="TextBox 9"/>
            <p:cNvSpPr txBox="1"/>
            <p:nvPr/>
          </p:nvSpPr>
          <p:spPr>
            <a:xfrm>
              <a:off x="0" y="-19050"/>
              <a:ext cx="2599595" cy="2198071"/>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9915711" y="3767998"/>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9915711" y="4896724"/>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9915711" y="7079789"/>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9915711" y="8208516"/>
            <a:ext cx="399176" cy="399176"/>
          </a:xfrm>
          <a:custGeom>
            <a:avLst/>
            <a:gdLst/>
            <a:ahLst/>
            <a:cxnLst/>
            <a:rect l="l" t="t" r="r" b="b"/>
            <a:pathLst>
              <a:path w="399176" h="399176">
                <a:moveTo>
                  <a:pt x="0" y="0"/>
                </a:moveTo>
                <a:lnTo>
                  <a:pt x="399176" y="0"/>
                </a:lnTo>
                <a:lnTo>
                  <a:pt x="399176"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7991617" y="1409700"/>
            <a:ext cx="4921232" cy="898392"/>
          </a:xfrm>
          <a:prstGeom prst="rect">
            <a:avLst/>
          </a:prstGeom>
        </p:spPr>
        <p:txBody>
          <a:bodyPr lIns="0" tIns="0" rIns="0" bIns="0" rtlCol="0" anchor="t">
            <a:spAutoFit/>
          </a:bodyPr>
          <a:lstStyle/>
          <a:p>
            <a:pPr marL="0" lvl="0" indent="0" algn="ctr">
              <a:lnSpc>
                <a:spcPts val="7291"/>
              </a:lnSpc>
              <a:spcBef>
                <a:spcPct val="0"/>
              </a:spcBef>
            </a:pPr>
            <a:r>
              <a:rPr lang="en-US" sz="5283" u="none" strike="noStrike" spc="184" dirty="0">
                <a:solidFill>
                  <a:srgbClr val="010101"/>
                </a:solidFill>
                <a:latin typeface="Archivo Black"/>
              </a:rPr>
              <a:t>OUR TEAM</a:t>
            </a:r>
          </a:p>
        </p:txBody>
      </p:sp>
      <p:sp>
        <p:nvSpPr>
          <p:cNvPr id="23" name="TextBox 23"/>
          <p:cNvSpPr txBox="1"/>
          <p:nvPr/>
        </p:nvSpPr>
        <p:spPr>
          <a:xfrm>
            <a:off x="9915711" y="2501553"/>
            <a:ext cx="2706695" cy="414132"/>
          </a:xfrm>
          <a:prstGeom prst="rect">
            <a:avLst/>
          </a:prstGeom>
        </p:spPr>
        <p:txBody>
          <a:bodyPr lIns="0" tIns="0" rIns="0" bIns="0" rtlCol="0" anchor="t">
            <a:spAutoFit/>
          </a:bodyPr>
          <a:lstStyle/>
          <a:p>
            <a:pPr>
              <a:lnSpc>
                <a:spcPts val="3358"/>
              </a:lnSpc>
            </a:pPr>
            <a:r>
              <a:rPr lang="en-US" sz="2416" spc="-48" dirty="0">
                <a:solidFill>
                  <a:srgbClr val="010101"/>
                </a:solidFill>
                <a:latin typeface="Montserrat Light Bold"/>
              </a:rPr>
              <a:t>Debajyoti Maity</a:t>
            </a:r>
          </a:p>
        </p:txBody>
      </p:sp>
      <p:sp>
        <p:nvSpPr>
          <p:cNvPr id="24" name="TextBox 24"/>
          <p:cNvSpPr txBox="1"/>
          <p:nvPr/>
        </p:nvSpPr>
        <p:spPr>
          <a:xfrm>
            <a:off x="9942142" y="2943485"/>
            <a:ext cx="7050458" cy="671018"/>
          </a:xfrm>
          <a:prstGeom prst="rect">
            <a:avLst/>
          </a:prstGeom>
        </p:spPr>
        <p:txBody>
          <a:bodyPr wrap="square" lIns="0" tIns="0" rIns="0" bIns="0" rtlCol="0" anchor="t">
            <a:spAutoFit/>
          </a:bodyPr>
          <a:lstStyle/>
          <a:p>
            <a:pPr>
              <a:lnSpc>
                <a:spcPts val="2731"/>
              </a:lnSpc>
            </a:pPr>
            <a:r>
              <a:rPr lang="en-US" sz="2053" spc="16" dirty="0">
                <a:solidFill>
                  <a:srgbClr val="010101"/>
                </a:solidFill>
                <a:latin typeface="Montserrat Light"/>
              </a:rPr>
              <a:t>2</a:t>
            </a:r>
            <a:r>
              <a:rPr lang="en-US" sz="2053" spc="16" baseline="30000" dirty="0">
                <a:solidFill>
                  <a:srgbClr val="010101"/>
                </a:solidFill>
                <a:latin typeface="Montserrat Light"/>
              </a:rPr>
              <a:t>nd</a:t>
            </a:r>
            <a:r>
              <a:rPr lang="en-US" sz="2053" spc="16" dirty="0">
                <a:solidFill>
                  <a:srgbClr val="010101"/>
                </a:solidFill>
                <a:latin typeface="Montserrat Light"/>
              </a:rPr>
              <a:t> Year MSc BDA Student</a:t>
            </a:r>
          </a:p>
          <a:p>
            <a:pPr>
              <a:lnSpc>
                <a:spcPts val="2731"/>
              </a:lnSpc>
            </a:pPr>
            <a:r>
              <a:rPr lang="en-US" sz="2053" spc="16" dirty="0">
                <a:solidFill>
                  <a:srgbClr val="010101"/>
                </a:solidFill>
                <a:latin typeface="Montserrat Light"/>
              </a:rPr>
              <a:t>RKM Vivekananda Educational &amp; Research Institute</a:t>
            </a:r>
          </a:p>
        </p:txBody>
      </p:sp>
      <p:sp>
        <p:nvSpPr>
          <p:cNvPr id="25" name="TextBox 25"/>
          <p:cNvSpPr txBox="1"/>
          <p:nvPr/>
        </p:nvSpPr>
        <p:spPr>
          <a:xfrm>
            <a:off x="10452233" y="4300005"/>
            <a:ext cx="3788059" cy="344518"/>
          </a:xfrm>
          <a:prstGeom prst="rect">
            <a:avLst/>
          </a:prstGeom>
        </p:spPr>
        <p:txBody>
          <a:bodyPr lIns="0" tIns="0" rIns="0" bIns="0" rtlCol="0" anchor="t">
            <a:spAutoFit/>
          </a:bodyPr>
          <a:lstStyle/>
          <a:p>
            <a:pPr marL="0" lvl="0" indent="0">
              <a:lnSpc>
                <a:spcPts val="2856"/>
              </a:lnSpc>
              <a:spcBef>
                <a:spcPct val="0"/>
              </a:spcBef>
            </a:pPr>
            <a:r>
              <a:rPr lang="en-US" sz="2069" u="sng" strike="noStrike" dirty="0">
                <a:uFill>
                  <a:solidFill>
                    <a:schemeClr val="bg1"/>
                  </a:solidFill>
                </a:uFill>
                <a:latin typeface="Montserrat Light"/>
                <a:hlinkClick r:id="rId7">
                  <a:extLst>
                    <a:ext uri="{A12FA001-AC4F-418D-AE19-62706E023703}">
                      <ahyp:hlinkClr xmlns:ahyp="http://schemas.microsoft.com/office/drawing/2018/hyperlinkcolor" val="tx"/>
                    </a:ext>
                  </a:extLst>
                </a:hlinkClick>
              </a:rPr>
              <a:t>debajyoti-maity-77172125b</a:t>
            </a:r>
            <a:endParaRPr lang="en-US" sz="2069" u="sng" strike="noStrike" dirty="0">
              <a:uFill>
                <a:solidFill>
                  <a:schemeClr val="bg1"/>
                </a:solidFill>
              </a:uFill>
              <a:latin typeface="Montserrat Light"/>
            </a:endParaRPr>
          </a:p>
        </p:txBody>
      </p:sp>
      <p:sp>
        <p:nvSpPr>
          <p:cNvPr id="26" name="TextBox 26"/>
          <p:cNvSpPr txBox="1"/>
          <p:nvPr/>
        </p:nvSpPr>
        <p:spPr>
          <a:xfrm>
            <a:off x="10452233" y="4923630"/>
            <a:ext cx="3788059" cy="343214"/>
          </a:xfrm>
          <a:prstGeom prst="rect">
            <a:avLst/>
          </a:prstGeom>
        </p:spPr>
        <p:txBody>
          <a:bodyPr lIns="0" tIns="0" rIns="0" bIns="0" rtlCol="0" anchor="t">
            <a:spAutoFit/>
          </a:bodyPr>
          <a:lstStyle/>
          <a:p>
            <a:pPr marL="0" lvl="0" indent="0">
              <a:lnSpc>
                <a:spcPts val="2856"/>
              </a:lnSpc>
              <a:spcBef>
                <a:spcPct val="0"/>
              </a:spcBef>
            </a:pPr>
            <a:r>
              <a:rPr lang="en-US" sz="2069" dirty="0" err="1">
                <a:solidFill>
                  <a:srgbClr val="000000"/>
                </a:solidFill>
                <a:latin typeface="Montserrat Light"/>
              </a:rPr>
              <a:t>Belur</a:t>
            </a:r>
            <a:r>
              <a:rPr lang="en-US" sz="2069" dirty="0">
                <a:solidFill>
                  <a:srgbClr val="000000"/>
                </a:solidFill>
                <a:latin typeface="Montserrat Light"/>
              </a:rPr>
              <a:t>, Howrah</a:t>
            </a:r>
          </a:p>
        </p:txBody>
      </p:sp>
      <p:sp>
        <p:nvSpPr>
          <p:cNvPr id="27" name="TextBox 27"/>
          <p:cNvSpPr txBox="1"/>
          <p:nvPr/>
        </p:nvSpPr>
        <p:spPr>
          <a:xfrm>
            <a:off x="10452233" y="3779603"/>
            <a:ext cx="3559508"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+91 74074 53991</a:t>
            </a:r>
          </a:p>
        </p:txBody>
      </p:sp>
      <p:sp>
        <p:nvSpPr>
          <p:cNvPr id="28" name="TextBox 28"/>
          <p:cNvSpPr txBox="1"/>
          <p:nvPr/>
        </p:nvSpPr>
        <p:spPr>
          <a:xfrm>
            <a:off x="9915711" y="5796168"/>
            <a:ext cx="2706695" cy="414132"/>
          </a:xfrm>
          <a:prstGeom prst="rect">
            <a:avLst/>
          </a:prstGeom>
        </p:spPr>
        <p:txBody>
          <a:bodyPr lIns="0" tIns="0" rIns="0" bIns="0" rtlCol="0" anchor="t">
            <a:spAutoFit/>
          </a:bodyPr>
          <a:lstStyle/>
          <a:p>
            <a:pPr>
              <a:lnSpc>
                <a:spcPts val="3358"/>
              </a:lnSpc>
            </a:pPr>
            <a:r>
              <a:rPr lang="en-US" sz="2416" dirty="0">
                <a:solidFill>
                  <a:srgbClr val="010101"/>
                </a:solidFill>
                <a:latin typeface="Montserrat Light Bold"/>
              </a:rPr>
              <a:t>Anirban Dey</a:t>
            </a:r>
          </a:p>
        </p:txBody>
      </p:sp>
      <p:sp>
        <p:nvSpPr>
          <p:cNvPr id="29" name="TextBox 29"/>
          <p:cNvSpPr txBox="1"/>
          <p:nvPr/>
        </p:nvSpPr>
        <p:spPr>
          <a:xfrm>
            <a:off x="9942142" y="6286500"/>
            <a:ext cx="7431458" cy="671018"/>
          </a:xfrm>
          <a:prstGeom prst="rect">
            <a:avLst/>
          </a:prstGeom>
        </p:spPr>
        <p:txBody>
          <a:bodyPr wrap="square" lIns="0" tIns="0" rIns="0" bIns="0" rtlCol="0" anchor="t">
            <a:spAutoFit/>
          </a:bodyPr>
          <a:lstStyle/>
          <a:p>
            <a:pPr>
              <a:lnSpc>
                <a:spcPts val="2731"/>
              </a:lnSpc>
            </a:pPr>
            <a:r>
              <a:rPr lang="en-US" sz="2053" spc="16" dirty="0">
                <a:solidFill>
                  <a:srgbClr val="010101"/>
                </a:solidFill>
                <a:latin typeface="Montserrat Light"/>
              </a:rPr>
              <a:t>2</a:t>
            </a:r>
            <a:r>
              <a:rPr lang="en-US" sz="2053" spc="16" baseline="30000" dirty="0">
                <a:solidFill>
                  <a:srgbClr val="010101"/>
                </a:solidFill>
                <a:latin typeface="Montserrat Light"/>
              </a:rPr>
              <a:t>nd</a:t>
            </a:r>
            <a:r>
              <a:rPr lang="en-US" sz="2053" spc="16" dirty="0">
                <a:solidFill>
                  <a:srgbClr val="010101"/>
                </a:solidFill>
                <a:latin typeface="Montserrat Light"/>
              </a:rPr>
              <a:t> Year MSc BDA Student</a:t>
            </a:r>
          </a:p>
          <a:p>
            <a:pPr>
              <a:lnSpc>
                <a:spcPts val="2731"/>
              </a:lnSpc>
            </a:pPr>
            <a:r>
              <a:rPr lang="en-US" sz="2053" spc="16" dirty="0">
                <a:solidFill>
                  <a:srgbClr val="010101"/>
                </a:solidFill>
                <a:latin typeface="Montserrat Light"/>
              </a:rPr>
              <a:t>RKM Vivekananda Educational &amp; Research Institute</a:t>
            </a:r>
          </a:p>
        </p:txBody>
      </p:sp>
      <p:sp>
        <p:nvSpPr>
          <p:cNvPr id="30" name="TextBox 30"/>
          <p:cNvSpPr txBox="1"/>
          <p:nvPr/>
        </p:nvSpPr>
        <p:spPr>
          <a:xfrm>
            <a:off x="10452233" y="7611797"/>
            <a:ext cx="3788059" cy="344518"/>
          </a:xfrm>
          <a:prstGeom prst="rect">
            <a:avLst/>
          </a:prstGeom>
        </p:spPr>
        <p:txBody>
          <a:bodyPr lIns="0" tIns="0" rIns="0" bIns="0" rtlCol="0" anchor="t">
            <a:spAutoFit/>
          </a:bodyPr>
          <a:lstStyle/>
          <a:p>
            <a:pPr marL="0" lvl="0" indent="0">
              <a:lnSpc>
                <a:spcPts val="2856"/>
              </a:lnSpc>
              <a:spcBef>
                <a:spcPct val="0"/>
              </a:spcBef>
            </a:pPr>
            <a:r>
              <a:rPr lang="en-US" sz="2069" u="sng" strike="noStrike" dirty="0">
                <a:uFill>
                  <a:solidFill>
                    <a:schemeClr val="bg1"/>
                  </a:solidFill>
                </a:uFill>
                <a:latin typeface="Montserrat Light"/>
                <a:hlinkClick r:id="rId8">
                  <a:extLst>
                    <a:ext uri="{A12FA001-AC4F-418D-AE19-62706E023703}">
                      <ahyp:hlinkClr xmlns:ahyp="http://schemas.microsoft.com/office/drawing/2018/hyperlinkcolor" val="tx"/>
                    </a:ext>
                  </a:extLst>
                </a:hlinkClick>
              </a:rPr>
              <a:t>anirban-dey-26b081260</a:t>
            </a:r>
            <a:endParaRPr lang="en-US" sz="2069" u="sng" strike="noStrike" dirty="0">
              <a:uFill>
                <a:solidFill>
                  <a:schemeClr val="bg1"/>
                </a:solidFill>
              </a:uFill>
              <a:latin typeface="Montserrat Light"/>
            </a:endParaRPr>
          </a:p>
        </p:txBody>
      </p:sp>
      <p:sp>
        <p:nvSpPr>
          <p:cNvPr id="31" name="TextBox 31"/>
          <p:cNvSpPr txBox="1"/>
          <p:nvPr/>
        </p:nvSpPr>
        <p:spPr>
          <a:xfrm>
            <a:off x="10452233" y="8235422"/>
            <a:ext cx="3788059" cy="343214"/>
          </a:xfrm>
          <a:prstGeom prst="rect">
            <a:avLst/>
          </a:prstGeom>
        </p:spPr>
        <p:txBody>
          <a:bodyPr lIns="0" tIns="0" rIns="0" bIns="0" rtlCol="0" anchor="t">
            <a:spAutoFit/>
          </a:bodyPr>
          <a:lstStyle/>
          <a:p>
            <a:pPr marL="0" lvl="0" indent="0">
              <a:lnSpc>
                <a:spcPts val="2856"/>
              </a:lnSpc>
              <a:spcBef>
                <a:spcPct val="0"/>
              </a:spcBef>
            </a:pPr>
            <a:r>
              <a:rPr lang="en-US" sz="2069" dirty="0" err="1">
                <a:solidFill>
                  <a:srgbClr val="000000"/>
                </a:solidFill>
                <a:latin typeface="Montserrat Light"/>
              </a:rPr>
              <a:t>Belur</a:t>
            </a:r>
            <a:r>
              <a:rPr lang="en-US" sz="2069" dirty="0">
                <a:solidFill>
                  <a:srgbClr val="000000"/>
                </a:solidFill>
                <a:latin typeface="Montserrat Light"/>
              </a:rPr>
              <a:t>, Howrah</a:t>
            </a:r>
          </a:p>
        </p:txBody>
      </p:sp>
      <p:sp>
        <p:nvSpPr>
          <p:cNvPr id="32" name="TextBox 32"/>
          <p:cNvSpPr txBox="1"/>
          <p:nvPr/>
        </p:nvSpPr>
        <p:spPr>
          <a:xfrm>
            <a:off x="10452233" y="7091394"/>
            <a:ext cx="3559508" cy="343214"/>
          </a:xfrm>
          <a:prstGeom prst="rect">
            <a:avLst/>
          </a:prstGeom>
        </p:spPr>
        <p:txBody>
          <a:bodyPr lIns="0" tIns="0" rIns="0" bIns="0" rtlCol="0" anchor="t">
            <a:spAutoFit/>
          </a:bodyPr>
          <a:lstStyle/>
          <a:p>
            <a:pPr marL="0" lvl="0" indent="0">
              <a:lnSpc>
                <a:spcPts val="2856"/>
              </a:lnSpc>
              <a:spcBef>
                <a:spcPct val="0"/>
              </a:spcBef>
            </a:pPr>
            <a:r>
              <a:rPr lang="en-US" sz="2069" dirty="0">
                <a:solidFill>
                  <a:srgbClr val="000000"/>
                </a:solidFill>
                <a:latin typeface="Montserrat Light"/>
              </a:rPr>
              <a:t>+91 91635 68623</a:t>
            </a:r>
          </a:p>
        </p:txBody>
      </p:sp>
      <p:pic>
        <p:nvPicPr>
          <p:cNvPr id="34" name="Picture 33">
            <a:extLst>
              <a:ext uri="{FF2B5EF4-FFF2-40B4-BE49-F238E27FC236}">
                <a16:creationId xmlns:a16="http://schemas.microsoft.com/office/drawing/2014/main" id="{F871BA6F-D0B4-3C9C-84E4-78D4AD03EB6A}"/>
              </a:ext>
            </a:extLst>
          </p:cNvPr>
          <p:cNvPicPr>
            <a:picLocks noChangeAspect="1"/>
          </p:cNvPicPr>
          <p:nvPr/>
        </p:nvPicPr>
        <p:blipFill>
          <a:blip r:embed="rId9" cstate="print">
            <a:extLst>
              <a:ext uri="{28A0092B-C50C-407E-A947-70E740481C1C}">
                <a14:useLocalDpi xmlns:a14="http://schemas.microsoft.com/office/drawing/2010/main" val="0"/>
              </a:ext>
            </a:extLst>
          </a:blip>
          <a:srcRect t="344" b="344"/>
          <a:stretch/>
        </p:blipFill>
        <p:spPr>
          <a:xfrm>
            <a:off x="7032230" y="5946012"/>
            <a:ext cx="2649414" cy="266168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36" name="Picture 35">
            <a:extLst>
              <a:ext uri="{FF2B5EF4-FFF2-40B4-BE49-F238E27FC236}">
                <a16:creationId xmlns:a16="http://schemas.microsoft.com/office/drawing/2014/main" id="{EFD4EEA0-51CF-C8D7-6CE9-190F7F7F2F4C}"/>
              </a:ext>
            </a:extLst>
          </p:cNvPr>
          <p:cNvPicPr>
            <a:picLocks noChangeAspect="1"/>
          </p:cNvPicPr>
          <p:nvPr/>
        </p:nvPicPr>
        <p:blipFill>
          <a:blip r:embed="rId10">
            <a:extLst>
              <a:ext uri="{28A0092B-C50C-407E-A947-70E740481C1C}">
                <a14:useLocalDpi xmlns:a14="http://schemas.microsoft.com/office/drawing/2010/main" val="0"/>
              </a:ext>
            </a:extLst>
          </a:blip>
          <a:srcRect t="9744" b="9744"/>
          <a:stretch/>
        </p:blipFill>
        <p:spPr>
          <a:xfrm>
            <a:off x="7032230" y="2634218"/>
            <a:ext cx="2644748" cy="2661681"/>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sp>
        <p:nvSpPr>
          <p:cNvPr id="10" name="Oval 9">
            <a:extLst>
              <a:ext uri="{FF2B5EF4-FFF2-40B4-BE49-F238E27FC236}">
                <a16:creationId xmlns:a16="http://schemas.microsoft.com/office/drawing/2014/main" id="{84C386E8-F1E1-4CFD-5694-8044C69861E4}"/>
              </a:ext>
            </a:extLst>
          </p:cNvPr>
          <p:cNvSpPr/>
          <p:nvPr/>
        </p:nvSpPr>
        <p:spPr>
          <a:xfrm>
            <a:off x="9911474" y="4305300"/>
            <a:ext cx="399176" cy="39917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11" name="TextBox 10">
            <a:extLst>
              <a:ext uri="{FF2B5EF4-FFF2-40B4-BE49-F238E27FC236}">
                <a16:creationId xmlns:a16="http://schemas.microsoft.com/office/drawing/2014/main" id="{C2B1B9C7-F5D7-E158-4152-F8A9D2F7054C}"/>
              </a:ext>
            </a:extLst>
          </p:cNvPr>
          <p:cNvSpPr txBox="1"/>
          <p:nvPr/>
        </p:nvSpPr>
        <p:spPr>
          <a:xfrm>
            <a:off x="9887662" y="4266091"/>
            <a:ext cx="467675" cy="461665"/>
          </a:xfrm>
          <a:prstGeom prst="rect">
            <a:avLst/>
          </a:prstGeom>
          <a:noFill/>
        </p:spPr>
        <p:txBody>
          <a:bodyPr wrap="square" rtlCol="0">
            <a:spAutoFit/>
          </a:bodyPr>
          <a:lstStyle/>
          <a:p>
            <a:pPr algn="ctr"/>
            <a:r>
              <a:rPr lang="en-US" sz="2400" b="1" dirty="0">
                <a:solidFill>
                  <a:schemeClr val="bg1"/>
                </a:solidFill>
              </a:rPr>
              <a:t>in</a:t>
            </a:r>
          </a:p>
        </p:txBody>
      </p:sp>
      <p:sp>
        <p:nvSpPr>
          <p:cNvPr id="38" name="Oval 37">
            <a:extLst>
              <a:ext uri="{FF2B5EF4-FFF2-40B4-BE49-F238E27FC236}">
                <a16:creationId xmlns:a16="http://schemas.microsoft.com/office/drawing/2014/main" id="{02B921A0-FB7C-16EF-92AF-98D642F660E0}"/>
              </a:ext>
            </a:extLst>
          </p:cNvPr>
          <p:cNvSpPr/>
          <p:nvPr/>
        </p:nvSpPr>
        <p:spPr>
          <a:xfrm>
            <a:off x="9913217" y="7622847"/>
            <a:ext cx="399176" cy="39917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dirty="0"/>
          </a:p>
        </p:txBody>
      </p:sp>
      <p:sp>
        <p:nvSpPr>
          <p:cNvPr id="39" name="TextBox 38">
            <a:extLst>
              <a:ext uri="{FF2B5EF4-FFF2-40B4-BE49-F238E27FC236}">
                <a16:creationId xmlns:a16="http://schemas.microsoft.com/office/drawing/2014/main" id="{04C62849-686E-23F7-0B1C-7ABAE10E1E32}"/>
              </a:ext>
            </a:extLst>
          </p:cNvPr>
          <p:cNvSpPr txBox="1"/>
          <p:nvPr/>
        </p:nvSpPr>
        <p:spPr>
          <a:xfrm>
            <a:off x="9890874" y="7588876"/>
            <a:ext cx="467675" cy="461665"/>
          </a:xfrm>
          <a:prstGeom prst="rect">
            <a:avLst/>
          </a:prstGeom>
          <a:noFill/>
        </p:spPr>
        <p:txBody>
          <a:bodyPr wrap="square" rtlCol="0">
            <a:spAutoFit/>
          </a:bodyPr>
          <a:lstStyle/>
          <a:p>
            <a:pPr algn="ctr"/>
            <a:r>
              <a:rPr lang="en-US" sz="2400" b="1" dirty="0">
                <a:solidFill>
                  <a:schemeClr val="bg1"/>
                </a:solidFill>
              </a:rPr>
              <a:t>in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sp>
      </p:grpSp>
      <p:sp>
        <p:nvSpPr>
          <p:cNvPr id="34" name="TextBox 12">
            <a:extLst>
              <a:ext uri="{FF2B5EF4-FFF2-40B4-BE49-F238E27FC236}">
                <a16:creationId xmlns:a16="http://schemas.microsoft.com/office/drawing/2014/main" id="{3932D633-E8C5-39A6-3D36-E07CF135D09D}"/>
              </a:ext>
            </a:extLst>
          </p:cNvPr>
          <p:cNvSpPr txBox="1"/>
          <p:nvPr/>
        </p:nvSpPr>
        <p:spPr>
          <a:xfrm>
            <a:off x="2240447" y="2594822"/>
            <a:ext cx="3772464" cy="415563"/>
          </a:xfrm>
          <a:prstGeom prst="rect">
            <a:avLst/>
          </a:prstGeom>
        </p:spPr>
        <p:txBody>
          <a:bodyPr wrap="square" lIns="0" tIns="0" rIns="0" bIns="0" rtlCol="0" anchor="t">
            <a:spAutoFit/>
          </a:bodyPr>
          <a:lstStyle/>
          <a:p>
            <a:pPr>
              <a:lnSpc>
                <a:spcPts val="3692"/>
              </a:lnSpc>
            </a:pPr>
            <a:r>
              <a:rPr lang="en-US" sz="2400" spc="-61" dirty="0">
                <a:solidFill>
                  <a:schemeClr val="tx1">
                    <a:lumMod val="75000"/>
                    <a:lumOff val="25000"/>
                  </a:schemeClr>
                </a:solidFill>
                <a:latin typeface="Montserrat Classic Bold"/>
              </a:rPr>
              <a:t> RKMVERI</a:t>
            </a:r>
          </a:p>
        </p:txBody>
      </p:sp>
      <p:pic>
        <p:nvPicPr>
          <p:cNvPr id="35" name="Picture 34">
            <a:extLst>
              <a:ext uri="{FF2B5EF4-FFF2-40B4-BE49-F238E27FC236}">
                <a16:creationId xmlns:a16="http://schemas.microsoft.com/office/drawing/2014/main" id="{C09B35CC-CC11-E31F-D5A4-4DBD7B2C6B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2200" y="1202179"/>
            <a:ext cx="1145683" cy="13175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a:hlinkClick r:id="rId4" action="ppaction://hlinksldjump"/>
          </p:cNvPr>
          <p:cNvSpPr txBox="1"/>
          <p:nvPr/>
        </p:nvSpPr>
        <p:spPr>
          <a:xfrm>
            <a:off x="1671348" y="51435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9" name="TextBox 9">
            <a:hlinkClick r:id="rId5" action="ppaction://hlinksldjump"/>
          </p:cNvPr>
          <p:cNvSpPr txBox="1"/>
          <p:nvPr/>
        </p:nvSpPr>
        <p:spPr>
          <a:xfrm>
            <a:off x="1219798" y="6182745"/>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Introduction</a:t>
            </a:r>
          </a:p>
        </p:txBody>
      </p:sp>
      <p:sp>
        <p:nvSpPr>
          <p:cNvPr id="10" name="TextBox 10">
            <a:hlinkClick r:id="rId6" action="ppaction://hlinksldjump"/>
          </p:cNvPr>
          <p:cNvSpPr txBox="1"/>
          <p:nvPr/>
        </p:nvSpPr>
        <p:spPr>
          <a:xfrm>
            <a:off x="4947594" y="51873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02</a:t>
            </a:r>
          </a:p>
        </p:txBody>
      </p:sp>
      <p:sp>
        <p:nvSpPr>
          <p:cNvPr id="11" name="TextBox 11">
            <a:hlinkClick r:id="rId6" action="ppaction://hlinksldjump"/>
          </p:cNvPr>
          <p:cNvSpPr txBox="1"/>
          <p:nvPr/>
        </p:nvSpPr>
        <p:spPr>
          <a:xfrm>
            <a:off x="4496044" y="6226577"/>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SOP</a:t>
            </a:r>
          </a:p>
        </p:txBody>
      </p:sp>
      <p:sp>
        <p:nvSpPr>
          <p:cNvPr id="12" name="TextBox 12">
            <a:hlinkClick r:id="rId7" action="ppaction://hlinksldjump"/>
          </p:cNvPr>
          <p:cNvSpPr txBox="1"/>
          <p:nvPr/>
        </p:nvSpPr>
        <p:spPr>
          <a:xfrm>
            <a:off x="8223840" y="51435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03</a:t>
            </a:r>
          </a:p>
        </p:txBody>
      </p:sp>
      <p:sp>
        <p:nvSpPr>
          <p:cNvPr id="13" name="TextBox 13">
            <a:hlinkClick r:id="rId7" action="ppaction://hlinksldjump"/>
          </p:cNvPr>
          <p:cNvSpPr txBox="1"/>
          <p:nvPr/>
        </p:nvSpPr>
        <p:spPr>
          <a:xfrm>
            <a:off x="7691014" y="6182745"/>
            <a:ext cx="3129385" cy="416589"/>
          </a:xfrm>
          <a:prstGeom prst="rect">
            <a:avLst/>
          </a:prstGeom>
        </p:spPr>
        <p:txBody>
          <a:bodyPr wrap="square" lIns="0" tIns="0" rIns="0" bIns="0" rtlCol="0" anchor="t">
            <a:spAutoFit/>
          </a:bodyPr>
          <a:lstStyle/>
          <a:p>
            <a:pPr algn="ctr">
              <a:lnSpc>
                <a:spcPts val="3483"/>
              </a:lnSpc>
            </a:pPr>
            <a:r>
              <a:rPr lang="en-US" sz="2524" spc="247" dirty="0">
                <a:solidFill>
                  <a:srgbClr val="231F20"/>
                </a:solidFill>
                <a:latin typeface="Montserrat Light"/>
              </a:rPr>
              <a:t>Objective</a:t>
            </a:r>
          </a:p>
        </p:txBody>
      </p:sp>
      <p:sp>
        <p:nvSpPr>
          <p:cNvPr id="14" name="TextBox 14">
            <a:hlinkClick r:id="rId8" action="ppaction://hlinksldjump"/>
          </p:cNvPr>
          <p:cNvSpPr txBox="1"/>
          <p:nvPr/>
        </p:nvSpPr>
        <p:spPr>
          <a:xfrm>
            <a:off x="11497672" y="51873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04</a:t>
            </a:r>
          </a:p>
        </p:txBody>
      </p:sp>
      <p:sp>
        <p:nvSpPr>
          <p:cNvPr id="15" name="TextBox 15">
            <a:hlinkClick r:id="rId8" action="ppaction://hlinksldjump"/>
          </p:cNvPr>
          <p:cNvSpPr txBox="1"/>
          <p:nvPr/>
        </p:nvSpPr>
        <p:spPr>
          <a:xfrm>
            <a:off x="11046122" y="6226577"/>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EDA</a:t>
            </a:r>
          </a:p>
        </p:txBody>
      </p:sp>
      <p:sp>
        <p:nvSpPr>
          <p:cNvPr id="18" name="TextBox 18">
            <a:hlinkClick r:id="rId9" action="ppaction://hlinksldjump"/>
          </p:cNvPr>
          <p:cNvSpPr txBox="1"/>
          <p:nvPr/>
        </p:nvSpPr>
        <p:spPr>
          <a:xfrm>
            <a:off x="3639659" y="7442517"/>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06</a:t>
            </a:r>
          </a:p>
        </p:txBody>
      </p:sp>
      <p:sp>
        <p:nvSpPr>
          <p:cNvPr id="19" name="TextBox 19">
            <a:hlinkClick r:id="rId9" action="ppaction://hlinksldjump"/>
          </p:cNvPr>
          <p:cNvSpPr txBox="1"/>
          <p:nvPr/>
        </p:nvSpPr>
        <p:spPr>
          <a:xfrm>
            <a:off x="3188109" y="8545270"/>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Evaluation</a:t>
            </a:r>
          </a:p>
        </p:txBody>
      </p:sp>
      <p:sp>
        <p:nvSpPr>
          <p:cNvPr id="20" name="TextBox 20">
            <a:hlinkClick r:id="rId10" action="ppaction://hlinksldjump"/>
          </p:cNvPr>
          <p:cNvSpPr txBox="1"/>
          <p:nvPr/>
        </p:nvSpPr>
        <p:spPr>
          <a:xfrm>
            <a:off x="6846480" y="7429500"/>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07</a:t>
            </a:r>
          </a:p>
        </p:txBody>
      </p:sp>
      <p:sp>
        <p:nvSpPr>
          <p:cNvPr id="21" name="TextBox 21">
            <a:hlinkClick r:id="rId10" action="ppaction://hlinksldjump"/>
          </p:cNvPr>
          <p:cNvSpPr txBox="1"/>
          <p:nvPr/>
        </p:nvSpPr>
        <p:spPr>
          <a:xfrm>
            <a:off x="6476780" y="8563264"/>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Challenges</a:t>
            </a:r>
          </a:p>
        </p:txBody>
      </p:sp>
      <p:sp>
        <p:nvSpPr>
          <p:cNvPr id="22" name="TextBox 22">
            <a:hlinkClick r:id="rId11" action="ppaction://hlinksldjump"/>
          </p:cNvPr>
          <p:cNvSpPr txBox="1"/>
          <p:nvPr/>
        </p:nvSpPr>
        <p:spPr>
          <a:xfrm>
            <a:off x="10504080" y="7442731"/>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08</a:t>
            </a:r>
          </a:p>
        </p:txBody>
      </p:sp>
      <p:sp>
        <p:nvSpPr>
          <p:cNvPr id="23" name="TextBox 23">
            <a:hlinkClick r:id="rId11" action="ppaction://hlinksldjump"/>
          </p:cNvPr>
          <p:cNvSpPr txBox="1"/>
          <p:nvPr/>
        </p:nvSpPr>
        <p:spPr>
          <a:xfrm>
            <a:off x="10058180" y="8563263"/>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Future Work</a:t>
            </a:r>
          </a:p>
        </p:txBody>
      </p:sp>
      <p:sp>
        <p:nvSpPr>
          <p:cNvPr id="26" name="TextBox 14">
            <a:hlinkClick r:id="rId11" action="ppaction://hlinksldjump"/>
            <a:extLst>
              <a:ext uri="{FF2B5EF4-FFF2-40B4-BE49-F238E27FC236}">
                <a16:creationId xmlns:a16="http://schemas.microsoft.com/office/drawing/2014/main" id="{C99961F3-3C65-AC6A-9E0F-D7812640E06F}"/>
              </a:ext>
            </a:extLst>
          </p:cNvPr>
          <p:cNvSpPr txBox="1"/>
          <p:nvPr/>
        </p:nvSpPr>
        <p:spPr>
          <a:xfrm>
            <a:off x="14771504" y="5187332"/>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05</a:t>
            </a:r>
          </a:p>
        </p:txBody>
      </p:sp>
      <p:sp>
        <p:nvSpPr>
          <p:cNvPr id="27" name="TextBox 15">
            <a:hlinkClick r:id="rId11" action="ppaction://hlinksldjump"/>
            <a:extLst>
              <a:ext uri="{FF2B5EF4-FFF2-40B4-BE49-F238E27FC236}">
                <a16:creationId xmlns:a16="http://schemas.microsoft.com/office/drawing/2014/main" id="{13F247F6-6B6C-F1AB-C5E7-1DCFA482B5DA}"/>
              </a:ext>
            </a:extLst>
          </p:cNvPr>
          <p:cNvSpPr txBox="1"/>
          <p:nvPr/>
        </p:nvSpPr>
        <p:spPr>
          <a:xfrm>
            <a:off x="14319954" y="6226577"/>
            <a:ext cx="2743420" cy="416589"/>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Modelling</a:t>
            </a:r>
          </a:p>
        </p:txBody>
      </p:sp>
      <p:sp>
        <p:nvSpPr>
          <p:cNvPr id="28" name="TextBox 14">
            <a:hlinkClick r:id="rId12" action="ppaction://hlinksldjump"/>
            <a:extLst>
              <a:ext uri="{FF2B5EF4-FFF2-40B4-BE49-F238E27FC236}">
                <a16:creationId xmlns:a16="http://schemas.microsoft.com/office/drawing/2014/main" id="{135F1140-E683-BAEF-17B5-82F205BF8B8E}"/>
              </a:ext>
            </a:extLst>
          </p:cNvPr>
          <p:cNvSpPr txBox="1"/>
          <p:nvPr/>
        </p:nvSpPr>
        <p:spPr>
          <a:xfrm>
            <a:off x="14085480" y="7442516"/>
            <a:ext cx="1840320" cy="982641"/>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09</a:t>
            </a:r>
          </a:p>
        </p:txBody>
      </p:sp>
      <p:sp>
        <p:nvSpPr>
          <p:cNvPr id="29" name="TextBox 15">
            <a:hlinkClick r:id="rId12" action="ppaction://hlinksldjump"/>
            <a:extLst>
              <a:ext uri="{FF2B5EF4-FFF2-40B4-BE49-F238E27FC236}">
                <a16:creationId xmlns:a16="http://schemas.microsoft.com/office/drawing/2014/main" id="{A9CBFAF5-53D5-D08A-3031-E54925E11ABA}"/>
              </a:ext>
            </a:extLst>
          </p:cNvPr>
          <p:cNvSpPr txBox="1"/>
          <p:nvPr/>
        </p:nvSpPr>
        <p:spPr>
          <a:xfrm>
            <a:off x="13716000" y="8563263"/>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990629" y="4229128"/>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1325530" y="4687031"/>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629" y="6584036"/>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422175" y="6983442"/>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0" y="803081"/>
            <a:ext cx="11909062"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079474" y="4130352"/>
            <a:ext cx="9798326" cy="3612656"/>
          </a:xfrm>
          <a:prstGeom prst="rect">
            <a:avLst/>
          </a:prstGeom>
        </p:spPr>
        <p:txBody>
          <a:bodyPr wrap="square" lIns="0" tIns="0" rIns="0" bIns="0" rtlCol="0" anchor="t">
            <a:spAutoFit/>
          </a:bodyPr>
          <a:lstStyle/>
          <a:p>
            <a:pPr marL="342900" lvl="0" indent="-342900" algn="l">
              <a:lnSpc>
                <a:spcPts val="3050"/>
              </a:lnSpc>
              <a:spcBef>
                <a:spcPts val="600"/>
              </a:spcBef>
              <a:buFont typeface="Arial" panose="020B0604020202020204" pitchFamily="34" charset="0"/>
              <a:buChar char="•"/>
            </a:pPr>
            <a:r>
              <a:rPr lang="en-US" sz="2800" b="1" spc="216" dirty="0">
                <a:solidFill>
                  <a:srgbClr val="231F20"/>
                </a:solidFill>
                <a:latin typeface="Montserrat Light"/>
              </a:rPr>
              <a:t>Reduce energy consumption</a:t>
            </a:r>
          </a:p>
          <a:p>
            <a:pPr marL="342900" lvl="0" indent="-342900" algn="l">
              <a:lnSpc>
                <a:spcPts val="3050"/>
              </a:lnSpc>
              <a:spcBef>
                <a:spcPts val="600"/>
              </a:spcBef>
              <a:buFont typeface="Arial" panose="020B0604020202020204" pitchFamily="34" charset="0"/>
              <a:buChar char="•"/>
            </a:pPr>
            <a:endParaRPr lang="en-US" sz="2800" spc="216" dirty="0">
              <a:solidFill>
                <a:srgbClr val="231F20"/>
              </a:solidFill>
              <a:latin typeface="Montserrat Light"/>
            </a:endParaRPr>
          </a:p>
          <a:p>
            <a:pPr marL="342900" lvl="0" indent="-342900" algn="l">
              <a:lnSpc>
                <a:spcPts val="3050"/>
              </a:lnSpc>
              <a:spcBef>
                <a:spcPts val="600"/>
              </a:spcBef>
              <a:buFont typeface="Arial" panose="020B0604020202020204" pitchFamily="34" charset="0"/>
              <a:buChar char="•"/>
            </a:pPr>
            <a:r>
              <a:rPr lang="en-US" sz="2800" b="1" spc="216" dirty="0">
                <a:solidFill>
                  <a:srgbClr val="231F20"/>
                </a:solidFill>
                <a:latin typeface="Montserrat Light"/>
              </a:rPr>
              <a:t>Mitigate environmental impact, and enhance sustainability. </a:t>
            </a:r>
          </a:p>
          <a:p>
            <a:pPr marL="342900" lvl="0" indent="-342900" algn="l">
              <a:lnSpc>
                <a:spcPts val="3050"/>
              </a:lnSpc>
              <a:spcBef>
                <a:spcPts val="600"/>
              </a:spcBef>
              <a:buFont typeface="Arial" panose="020B0604020202020204" pitchFamily="34" charset="0"/>
              <a:buChar char="•"/>
            </a:pPr>
            <a:endParaRPr lang="en-US" sz="2800" spc="216" dirty="0">
              <a:solidFill>
                <a:srgbClr val="231F20"/>
              </a:solidFill>
              <a:latin typeface="Montserrat Light"/>
            </a:endParaRPr>
          </a:p>
          <a:p>
            <a:pPr marL="342900" lvl="0" indent="-342900" algn="l">
              <a:lnSpc>
                <a:spcPts val="3050"/>
              </a:lnSpc>
              <a:spcBef>
                <a:spcPts val="600"/>
              </a:spcBef>
              <a:buFont typeface="Arial" panose="020B0604020202020204" pitchFamily="34" charset="0"/>
              <a:buChar char="•"/>
            </a:pPr>
            <a:r>
              <a:rPr lang="en-US" sz="2800" b="1" spc="216" dirty="0">
                <a:solidFill>
                  <a:srgbClr val="231F20"/>
                </a:solidFill>
                <a:latin typeface="Montserrat Light"/>
              </a:rPr>
              <a:t>Optimize energy usage </a:t>
            </a:r>
          </a:p>
          <a:p>
            <a:pPr marL="342900" lvl="0" indent="-342900" algn="l">
              <a:lnSpc>
                <a:spcPts val="3050"/>
              </a:lnSpc>
              <a:spcBef>
                <a:spcPts val="600"/>
              </a:spcBef>
              <a:buFont typeface="Arial" panose="020B0604020202020204" pitchFamily="34" charset="0"/>
              <a:buChar char="•"/>
            </a:pPr>
            <a:endParaRPr lang="en-US" sz="2800" spc="216" dirty="0">
              <a:solidFill>
                <a:srgbClr val="231F20"/>
              </a:solidFill>
              <a:latin typeface="Montserrat Light"/>
            </a:endParaRPr>
          </a:p>
          <a:p>
            <a:pPr marL="342900" lvl="0" indent="-342900" algn="l">
              <a:lnSpc>
                <a:spcPts val="3050"/>
              </a:lnSpc>
              <a:spcBef>
                <a:spcPts val="600"/>
              </a:spcBef>
              <a:buFont typeface="Arial" panose="020B0604020202020204" pitchFamily="34" charset="0"/>
              <a:buChar char="•"/>
            </a:pPr>
            <a:r>
              <a:rPr lang="en-US" sz="2800" b="1" spc="216" dirty="0">
                <a:solidFill>
                  <a:srgbClr val="231F20"/>
                </a:solidFill>
                <a:latin typeface="Montserrat Light"/>
              </a:rPr>
              <a:t>Reduce environmental degradation</a:t>
            </a:r>
          </a:p>
        </p:txBody>
      </p:sp>
      <p:sp>
        <p:nvSpPr>
          <p:cNvPr id="20" name="TextBox 20"/>
          <p:cNvSpPr txBox="1"/>
          <p:nvPr/>
        </p:nvSpPr>
        <p:spPr>
          <a:xfrm>
            <a:off x="1905001" y="1304859"/>
            <a:ext cx="7633972" cy="1134349"/>
          </a:xfrm>
          <a:prstGeom prst="rect">
            <a:avLst/>
          </a:prstGeom>
        </p:spPr>
        <p:txBody>
          <a:bodyPr wrap="square" lIns="0" tIns="0" rIns="0" bIns="0" rtlCol="0" anchor="t">
            <a:spAutoFit/>
          </a:bodyPr>
          <a:lstStyle/>
          <a:p>
            <a:pPr marL="0" lvl="0" indent="0" algn="ctr">
              <a:lnSpc>
                <a:spcPts val="9286"/>
              </a:lnSpc>
              <a:spcBef>
                <a:spcPct val="0"/>
              </a:spcBef>
            </a:pPr>
            <a:r>
              <a:rPr lang="en-US" sz="6729" spc="53" dirty="0">
                <a:solidFill>
                  <a:srgbClr val="FFFFFF"/>
                </a:solidFill>
                <a:latin typeface="Archivo Black"/>
              </a:rPr>
              <a:t>INTRODUCTION</a:t>
            </a:r>
            <a:endParaRPr lang="en-US" sz="6729" u="none" strike="noStrike" spc="53" dirty="0">
              <a:solidFill>
                <a:srgbClr val="FFFFFF"/>
              </a:solidFill>
              <a:latin typeface="Archivo Black"/>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426309" y="2442045"/>
            <a:ext cx="6422296" cy="6422996"/>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 name="Group 5"/>
          <p:cNvGrpSpPr/>
          <p:nvPr/>
        </p:nvGrpSpPr>
        <p:grpSpPr>
          <a:xfrm>
            <a:off x="11556093" y="4113088"/>
            <a:ext cx="1309387" cy="2127228"/>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11827773" y="6027453"/>
            <a:ext cx="1806533" cy="1522249"/>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13634306" y="6027453"/>
            <a:ext cx="1806533" cy="1522249"/>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14405934" y="4113088"/>
            <a:ext cx="1306586" cy="2127228"/>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12519577" y="3480101"/>
            <a:ext cx="2229458" cy="1093023"/>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2692528" y="4671853"/>
            <a:ext cx="1883556" cy="1883556"/>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12933399" y="1784901"/>
            <a:ext cx="1404615" cy="1404615"/>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6030414" y="3980049"/>
            <a:ext cx="1404615" cy="1405315"/>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4875773" y="7556004"/>
            <a:ext cx="1404615" cy="1404615"/>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1071550" y="7556004"/>
            <a:ext cx="1404615" cy="1404615"/>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25" name="Group 25"/>
          <p:cNvGrpSpPr/>
          <p:nvPr/>
        </p:nvGrpSpPr>
        <p:grpSpPr>
          <a:xfrm>
            <a:off x="9839186" y="3980049"/>
            <a:ext cx="1405315" cy="1405315"/>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sp>
      </p:grpSp>
      <p:sp>
        <p:nvSpPr>
          <p:cNvPr id="27" name="TextBox 27"/>
          <p:cNvSpPr txBox="1"/>
          <p:nvPr/>
        </p:nvSpPr>
        <p:spPr>
          <a:xfrm>
            <a:off x="729270" y="1276073"/>
            <a:ext cx="11098503" cy="937372"/>
          </a:xfrm>
          <a:prstGeom prst="rect">
            <a:avLst/>
          </a:prstGeom>
        </p:spPr>
        <p:txBody>
          <a:bodyPr wrap="square" lIns="0" tIns="0" rIns="0" bIns="0" rtlCol="0" anchor="t">
            <a:spAutoFit/>
          </a:bodyPr>
          <a:lstStyle/>
          <a:p>
            <a:pPr marL="0" lvl="0" indent="0">
              <a:lnSpc>
                <a:spcPts val="7291"/>
              </a:lnSpc>
              <a:spcBef>
                <a:spcPct val="0"/>
              </a:spcBef>
            </a:pPr>
            <a:r>
              <a:rPr lang="en-US" sz="6600" u="none" strike="noStrike" spc="184" dirty="0">
                <a:solidFill>
                  <a:srgbClr val="010101"/>
                </a:solidFill>
                <a:latin typeface="Archivo Black"/>
              </a:rPr>
              <a:t>PROBLEM STATEMENT</a:t>
            </a:r>
          </a:p>
        </p:txBody>
      </p:sp>
      <p:sp>
        <p:nvSpPr>
          <p:cNvPr id="29" name="TextBox 29"/>
          <p:cNvSpPr txBox="1"/>
          <p:nvPr/>
        </p:nvSpPr>
        <p:spPr>
          <a:xfrm>
            <a:off x="12859589" y="5511675"/>
            <a:ext cx="1552289" cy="285750"/>
          </a:xfrm>
          <a:prstGeom prst="rect">
            <a:avLst/>
          </a:prstGeom>
        </p:spPr>
        <p:txBody>
          <a:bodyPr lIns="0" tIns="0" rIns="0" bIns="0" rtlCol="0" anchor="t">
            <a:spAutoFit/>
          </a:bodyPr>
          <a:lstStyle/>
          <a:p>
            <a:pPr algn="ctr">
              <a:lnSpc>
                <a:spcPts val="2216"/>
              </a:lnSpc>
            </a:pPr>
            <a:r>
              <a:rPr lang="en-US" sz="1847" b="1" spc="-36" dirty="0">
                <a:solidFill>
                  <a:srgbClr val="F2F4F5"/>
                </a:solidFill>
                <a:latin typeface="Montserrat Light"/>
              </a:rPr>
              <a:t>GOALS</a:t>
            </a:r>
          </a:p>
        </p:txBody>
      </p:sp>
      <p:sp>
        <p:nvSpPr>
          <p:cNvPr id="30" name="Freeform 30"/>
          <p:cNvSpPr/>
          <p:nvPr/>
        </p:nvSpPr>
        <p:spPr>
          <a:xfrm>
            <a:off x="15181304" y="7865061"/>
            <a:ext cx="849110" cy="827496"/>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Freeform 31"/>
          <p:cNvSpPr/>
          <p:nvPr/>
        </p:nvSpPr>
        <p:spPr>
          <a:xfrm>
            <a:off x="16327705" y="4199172"/>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32"/>
          <p:cNvSpPr/>
          <p:nvPr/>
        </p:nvSpPr>
        <p:spPr>
          <a:xfrm>
            <a:off x="11324073" y="7824065"/>
            <a:ext cx="899568" cy="868492"/>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33"/>
          <p:cNvSpPr/>
          <p:nvPr/>
        </p:nvSpPr>
        <p:spPr>
          <a:xfrm>
            <a:off x="13236662" y="2103600"/>
            <a:ext cx="787256" cy="767216"/>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4" name="Freeform 34"/>
          <p:cNvSpPr/>
          <p:nvPr/>
        </p:nvSpPr>
        <p:spPr>
          <a:xfrm>
            <a:off x="10052530" y="4136446"/>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8" name="TextBox 48"/>
          <p:cNvSpPr txBox="1"/>
          <p:nvPr/>
        </p:nvSpPr>
        <p:spPr>
          <a:xfrm>
            <a:off x="872320" y="2552700"/>
            <a:ext cx="8714541" cy="3656578"/>
          </a:xfrm>
          <a:prstGeom prst="rect">
            <a:avLst/>
          </a:prstGeom>
        </p:spPr>
        <p:txBody>
          <a:bodyPr wrap="square" lIns="0" tIns="0" rIns="0" bIns="0" rtlCol="0" anchor="t">
            <a:spAutoFit/>
          </a:bodyPr>
          <a:lstStyle/>
          <a:p>
            <a:pPr>
              <a:lnSpc>
                <a:spcPct val="150000"/>
              </a:lnSpc>
              <a:spcBef>
                <a:spcPct val="0"/>
              </a:spcBef>
            </a:pPr>
            <a:r>
              <a:rPr lang="en-US" sz="2300" b="1" dirty="0">
                <a:solidFill>
                  <a:srgbClr val="010101"/>
                </a:solidFill>
                <a:latin typeface="Montserrat Light"/>
              </a:rPr>
              <a:t>Addressing high energy consumption, the aim is to identify key factors influencing energy consumption by analyzing the relationship between building characteristics and heating/cooling loads.</a:t>
            </a:r>
          </a:p>
          <a:p>
            <a:pPr>
              <a:lnSpc>
                <a:spcPct val="150000"/>
              </a:lnSpc>
              <a:spcBef>
                <a:spcPct val="0"/>
              </a:spcBef>
            </a:pPr>
            <a:endParaRPr lang="en-US" sz="2300" b="1" dirty="0">
              <a:solidFill>
                <a:srgbClr val="010101"/>
              </a:solidFill>
              <a:latin typeface="Montserrat Light"/>
            </a:endParaRPr>
          </a:p>
          <a:p>
            <a:pPr>
              <a:lnSpc>
                <a:spcPct val="150000"/>
              </a:lnSpc>
              <a:spcBef>
                <a:spcPct val="0"/>
              </a:spcBef>
            </a:pPr>
            <a:r>
              <a:rPr lang="en-US" sz="2300" b="1" dirty="0">
                <a:solidFill>
                  <a:srgbClr val="010101"/>
                </a:solidFill>
                <a:latin typeface="Montserrat Light"/>
              </a:rPr>
              <a:t>This guides the implementation of energy-efficient building practices for cost-effectiveness and sustainability.</a:t>
            </a:r>
          </a:p>
        </p:txBody>
      </p:sp>
      <p:sp>
        <p:nvSpPr>
          <p:cNvPr id="52" name="TextBox 51">
            <a:extLst>
              <a:ext uri="{FF2B5EF4-FFF2-40B4-BE49-F238E27FC236}">
                <a16:creationId xmlns:a16="http://schemas.microsoft.com/office/drawing/2014/main" id="{1034DDBF-E8D8-D790-6014-665C289B46CF}"/>
              </a:ext>
            </a:extLst>
          </p:cNvPr>
          <p:cNvSpPr txBox="1"/>
          <p:nvPr/>
        </p:nvSpPr>
        <p:spPr>
          <a:xfrm>
            <a:off x="12954073" y="4076374"/>
            <a:ext cx="1363321" cy="376722"/>
          </a:xfrm>
          <a:prstGeom prst="rect">
            <a:avLst/>
          </a:prstGeom>
          <a:noFill/>
        </p:spPr>
        <p:txBody>
          <a:bodyPr wrap="square" rtlCol="0">
            <a:prstTxWarp prst="textArchUp">
              <a:avLst/>
            </a:prstTxWarp>
            <a:spAutoFit/>
          </a:bodyPr>
          <a:lstStyle/>
          <a:p>
            <a:pPr algn="ctr"/>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Optimization</a:t>
            </a:r>
          </a:p>
        </p:txBody>
      </p:sp>
      <p:sp>
        <p:nvSpPr>
          <p:cNvPr id="53" name="TextBox 52">
            <a:extLst>
              <a:ext uri="{FF2B5EF4-FFF2-40B4-BE49-F238E27FC236}">
                <a16:creationId xmlns:a16="http://schemas.microsoft.com/office/drawing/2014/main" id="{FBADDF73-A382-0DDF-72E0-4BF7D7CACBD5}"/>
              </a:ext>
            </a:extLst>
          </p:cNvPr>
          <p:cNvSpPr txBox="1"/>
          <p:nvPr/>
        </p:nvSpPr>
        <p:spPr>
          <a:xfrm rot="4560000">
            <a:off x="14276729" y="5086734"/>
            <a:ext cx="1363321" cy="376722"/>
          </a:xfrm>
          <a:prstGeom prst="rect">
            <a:avLst/>
          </a:prstGeom>
          <a:noFill/>
        </p:spPr>
        <p:txBody>
          <a:bodyPr wrap="square" rtlCol="0">
            <a:prstTxWarp prst="textArchUp">
              <a:avLst/>
            </a:prstTxWarp>
            <a:spAutoFit/>
          </a:bodyPr>
          <a:lstStyle/>
          <a:p>
            <a:pPr algn="ctr"/>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Sustainability</a:t>
            </a:r>
          </a:p>
        </p:txBody>
      </p:sp>
      <p:sp>
        <p:nvSpPr>
          <p:cNvPr id="54" name="TextBox 53">
            <a:extLst>
              <a:ext uri="{FF2B5EF4-FFF2-40B4-BE49-F238E27FC236}">
                <a16:creationId xmlns:a16="http://schemas.microsoft.com/office/drawing/2014/main" id="{7A5B3C74-0256-54F3-C64A-46F8E8072098}"/>
              </a:ext>
            </a:extLst>
          </p:cNvPr>
          <p:cNvSpPr txBox="1"/>
          <p:nvPr/>
        </p:nvSpPr>
        <p:spPr>
          <a:xfrm rot="17154985">
            <a:off x="11661209" y="5003572"/>
            <a:ext cx="1363321" cy="376722"/>
          </a:xfrm>
          <a:prstGeom prst="rect">
            <a:avLst/>
          </a:prstGeom>
          <a:noFill/>
        </p:spPr>
        <p:txBody>
          <a:bodyPr wrap="square" rtlCol="0">
            <a:prstTxWarp prst="textArchUp">
              <a:avLst/>
            </a:prstTxWarp>
            <a:spAutoFit/>
          </a:bodyPr>
          <a:lstStyle/>
          <a:p>
            <a:pPr algn="ctr"/>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Cost-effectiveness</a:t>
            </a:r>
          </a:p>
        </p:txBody>
      </p:sp>
      <p:sp>
        <p:nvSpPr>
          <p:cNvPr id="55" name="TextBox 54">
            <a:extLst>
              <a:ext uri="{FF2B5EF4-FFF2-40B4-BE49-F238E27FC236}">
                <a16:creationId xmlns:a16="http://schemas.microsoft.com/office/drawing/2014/main" id="{567E0D6F-6092-96EB-F8EE-A048C2B8A940}"/>
              </a:ext>
            </a:extLst>
          </p:cNvPr>
          <p:cNvSpPr txBox="1"/>
          <p:nvPr/>
        </p:nvSpPr>
        <p:spPr>
          <a:xfrm rot="12933673">
            <a:off x="12117909" y="6597028"/>
            <a:ext cx="1363321" cy="376722"/>
          </a:xfrm>
          <a:prstGeom prst="rect">
            <a:avLst/>
          </a:prstGeom>
          <a:noFill/>
        </p:spPr>
        <p:txBody>
          <a:bodyPr wrap="square" rtlCol="0">
            <a:prstTxWarp prst="textArchUp">
              <a:avLst/>
            </a:prstTxWarp>
            <a:spAutoFit/>
          </a:bodyPr>
          <a:lstStyle/>
          <a:p>
            <a:pPr algn="ctr"/>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Guideline</a:t>
            </a:r>
          </a:p>
        </p:txBody>
      </p:sp>
      <p:sp>
        <p:nvSpPr>
          <p:cNvPr id="56" name="TextBox 55">
            <a:extLst>
              <a:ext uri="{FF2B5EF4-FFF2-40B4-BE49-F238E27FC236}">
                <a16:creationId xmlns:a16="http://schemas.microsoft.com/office/drawing/2014/main" id="{84F1AA1D-2752-0EF9-1C65-07C96C1C3BF3}"/>
              </a:ext>
            </a:extLst>
          </p:cNvPr>
          <p:cNvSpPr txBox="1"/>
          <p:nvPr/>
        </p:nvSpPr>
        <p:spPr>
          <a:xfrm rot="8640000">
            <a:off x="13783451" y="6555465"/>
            <a:ext cx="1363321" cy="376722"/>
          </a:xfrm>
          <a:prstGeom prst="rect">
            <a:avLst/>
          </a:prstGeom>
          <a:noFill/>
        </p:spPr>
        <p:txBody>
          <a:bodyPr wrap="square" rtlCol="0">
            <a:prstTxWarp prst="textArchUp">
              <a:avLst/>
            </a:prstTxWarp>
            <a:spAutoFit/>
          </a:bodyPr>
          <a:lstStyle/>
          <a:p>
            <a:pPr algn="ctr"/>
            <a:r>
              <a:rPr lang="en-US" b="1" dirty="0">
                <a:solidFill>
                  <a:schemeClr val="bg1"/>
                </a:solidFill>
                <a:effectLst>
                  <a:outerShdw blurRad="50800" dist="38100" dir="2700000" algn="tl" rotWithShape="0">
                    <a:prstClr val="black">
                      <a:alpha val="40000"/>
                    </a:prstClr>
                  </a:outerShdw>
                </a:effectLst>
                <a:latin typeface="Agency FB" panose="020B0503020202020204" pitchFamily="34" charset="0"/>
              </a:rPr>
              <a:t>Quantification</a:t>
            </a:r>
          </a:p>
        </p:txBody>
      </p:sp>
      <p:sp>
        <p:nvSpPr>
          <p:cNvPr id="57" name="Rectangle: Rounded Corners 56">
            <a:extLst>
              <a:ext uri="{FF2B5EF4-FFF2-40B4-BE49-F238E27FC236}">
                <a16:creationId xmlns:a16="http://schemas.microsoft.com/office/drawing/2014/main" id="{076F457F-C97F-1389-21EA-CC256D56AE18}"/>
              </a:ext>
            </a:extLst>
          </p:cNvPr>
          <p:cNvSpPr/>
          <p:nvPr/>
        </p:nvSpPr>
        <p:spPr>
          <a:xfrm>
            <a:off x="1036992" y="7166123"/>
            <a:ext cx="9015537" cy="568177"/>
          </a:xfrm>
          <a:prstGeom prst="round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chivo Black" panose="020B0604020202020204" charset="0"/>
              </a:rPr>
              <a:t>BENEFITS</a:t>
            </a:r>
          </a:p>
        </p:txBody>
      </p:sp>
      <p:sp>
        <p:nvSpPr>
          <p:cNvPr id="58" name="Rectangle: Rounded Corners 57">
            <a:extLst>
              <a:ext uri="{FF2B5EF4-FFF2-40B4-BE49-F238E27FC236}">
                <a16:creationId xmlns:a16="http://schemas.microsoft.com/office/drawing/2014/main" id="{E268AA86-3FDE-58D6-F684-8FB35F06B751}"/>
              </a:ext>
            </a:extLst>
          </p:cNvPr>
          <p:cNvSpPr/>
          <p:nvPr/>
        </p:nvSpPr>
        <p:spPr>
          <a:xfrm>
            <a:off x="1036991" y="7962900"/>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ENERGY USAGE OPTIMIZATION </a:t>
            </a:r>
          </a:p>
        </p:txBody>
      </p:sp>
      <p:sp>
        <p:nvSpPr>
          <p:cNvPr id="59" name="Rectangle: Rounded Corners 58">
            <a:extLst>
              <a:ext uri="{FF2B5EF4-FFF2-40B4-BE49-F238E27FC236}">
                <a16:creationId xmlns:a16="http://schemas.microsoft.com/office/drawing/2014/main" id="{FB277BC2-61E2-FA57-09AC-07C05F1A3283}"/>
              </a:ext>
            </a:extLst>
          </p:cNvPr>
          <p:cNvSpPr/>
          <p:nvPr/>
        </p:nvSpPr>
        <p:spPr>
          <a:xfrm>
            <a:off x="5638082" y="7942633"/>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COST EFFECTIVE BUINDINGS</a:t>
            </a:r>
          </a:p>
        </p:txBody>
      </p:sp>
      <p:sp>
        <p:nvSpPr>
          <p:cNvPr id="60" name="Rectangle: Rounded Corners 59">
            <a:extLst>
              <a:ext uri="{FF2B5EF4-FFF2-40B4-BE49-F238E27FC236}">
                <a16:creationId xmlns:a16="http://schemas.microsoft.com/office/drawing/2014/main" id="{5A43E5C7-09B0-BA7E-F3ED-8799D0265C13}"/>
              </a:ext>
            </a:extLst>
          </p:cNvPr>
          <p:cNvSpPr/>
          <p:nvPr/>
        </p:nvSpPr>
        <p:spPr>
          <a:xfrm>
            <a:off x="1057825" y="8719471"/>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REDUCE ENVIRONMENTAL DEGRADATION</a:t>
            </a:r>
          </a:p>
        </p:txBody>
      </p:sp>
      <p:sp>
        <p:nvSpPr>
          <p:cNvPr id="61" name="Rectangle: Rounded Corners 60">
            <a:extLst>
              <a:ext uri="{FF2B5EF4-FFF2-40B4-BE49-F238E27FC236}">
                <a16:creationId xmlns:a16="http://schemas.microsoft.com/office/drawing/2014/main" id="{BBE31E16-B58A-0380-2459-AECCE5FD035A}"/>
              </a:ext>
            </a:extLst>
          </p:cNvPr>
          <p:cNvSpPr/>
          <p:nvPr/>
        </p:nvSpPr>
        <p:spPr>
          <a:xfrm>
            <a:off x="5658916" y="8699204"/>
            <a:ext cx="4414447" cy="568177"/>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chivo Black" panose="020B0604020202020204" charset="0"/>
              </a:rPr>
              <a:t>ENHANCED SUSTAINABILITY </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3"/>
            <a:stretch>
              <a:fillRect t="-86495"/>
            </a:stretch>
          </a:blipFill>
        </p:spPr>
      </p:sp>
      <p:sp>
        <p:nvSpPr>
          <p:cNvPr id="5" name="TextBox 5"/>
          <p:cNvSpPr txBox="1"/>
          <p:nvPr/>
        </p:nvSpPr>
        <p:spPr>
          <a:xfrm>
            <a:off x="2436756" y="1468972"/>
            <a:ext cx="9537014" cy="898392"/>
          </a:xfrm>
          <a:prstGeom prst="rect">
            <a:avLst/>
          </a:prstGeom>
        </p:spPr>
        <p:txBody>
          <a:bodyPr lIns="0" tIns="0" rIns="0" bIns="0" rtlCol="0" anchor="t">
            <a:spAutoFit/>
          </a:bodyPr>
          <a:lstStyle/>
          <a:p>
            <a:pPr marL="0" lvl="0" indent="0">
              <a:lnSpc>
                <a:spcPts val="7291"/>
              </a:lnSpc>
              <a:spcBef>
                <a:spcPct val="0"/>
              </a:spcBef>
            </a:pPr>
            <a:r>
              <a:rPr lang="en-US" sz="5283" u="none" strike="noStrike" spc="184" dirty="0">
                <a:solidFill>
                  <a:srgbClr val="010101"/>
                </a:solidFill>
                <a:latin typeface="Archivo Black"/>
              </a:rPr>
              <a:t>DATA PREP &amp; CLEAN</a:t>
            </a:r>
          </a:p>
        </p:txBody>
      </p:sp>
      <p:sp>
        <p:nvSpPr>
          <p:cNvPr id="6" name="Freeform 6"/>
          <p:cNvSpPr/>
          <p:nvPr/>
        </p:nvSpPr>
        <p:spPr>
          <a:xfrm>
            <a:off x="3802124" y="5015890"/>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7" name="Freeform 7"/>
          <p:cNvSpPr/>
          <p:nvPr/>
        </p:nvSpPr>
        <p:spPr>
          <a:xfrm>
            <a:off x="11016914" y="4958778"/>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8" name="Freeform 8"/>
          <p:cNvSpPr/>
          <p:nvPr/>
        </p:nvSpPr>
        <p:spPr>
          <a:xfrm>
            <a:off x="3802124" y="7668412"/>
            <a:ext cx="4988948" cy="528334"/>
          </a:xfrm>
          <a:custGeom>
            <a:avLst/>
            <a:gdLst/>
            <a:ahLst/>
            <a:cxnLst/>
            <a:rect l="l" t="t" r="r" b="b"/>
            <a:pathLst>
              <a:path w="4988948" h="528334">
                <a:moveTo>
                  <a:pt x="0" y="0"/>
                </a:moveTo>
                <a:lnTo>
                  <a:pt x="4988948" y="0"/>
                </a:lnTo>
                <a:lnTo>
                  <a:pt x="4988948" y="528334"/>
                </a:lnTo>
                <a:lnTo>
                  <a:pt x="0" y="528334"/>
                </a:lnTo>
                <a:lnTo>
                  <a:pt x="0" y="0"/>
                </a:lnTo>
                <a:close/>
              </a:path>
            </a:pathLst>
          </a:custGeom>
          <a:blipFill>
            <a:blip r:embed="rId3"/>
            <a:stretch>
              <a:fillRect t="-86495"/>
            </a:stretch>
          </a:blipFill>
        </p:spPr>
      </p:sp>
      <p:sp>
        <p:nvSpPr>
          <p:cNvPr id="9" name="Freeform 9"/>
          <p:cNvSpPr/>
          <p:nvPr/>
        </p:nvSpPr>
        <p:spPr>
          <a:xfrm>
            <a:off x="11016914" y="7819154"/>
            <a:ext cx="4988948" cy="528334"/>
          </a:xfrm>
          <a:custGeom>
            <a:avLst/>
            <a:gdLst/>
            <a:ahLst/>
            <a:cxnLst/>
            <a:rect l="l" t="t" r="r" b="b"/>
            <a:pathLst>
              <a:path w="4988948" h="528334">
                <a:moveTo>
                  <a:pt x="0" y="0"/>
                </a:moveTo>
                <a:lnTo>
                  <a:pt x="4988948" y="0"/>
                </a:lnTo>
                <a:lnTo>
                  <a:pt x="4988948" y="528333"/>
                </a:lnTo>
                <a:lnTo>
                  <a:pt x="0" y="528333"/>
                </a:lnTo>
                <a:lnTo>
                  <a:pt x="0" y="0"/>
                </a:lnTo>
                <a:close/>
              </a:path>
            </a:pathLst>
          </a:custGeom>
          <a:blipFill>
            <a:blip r:embed="rId3"/>
            <a:stretch>
              <a:fillRect t="-86495"/>
            </a:stretch>
          </a:blipFill>
        </p:spPr>
      </p:sp>
      <p:grpSp>
        <p:nvGrpSpPr>
          <p:cNvPr id="10" name="Group 10"/>
          <p:cNvGrpSpPr/>
          <p:nvPr/>
        </p:nvGrpSpPr>
        <p:grpSpPr>
          <a:xfrm>
            <a:off x="3301345" y="3322618"/>
            <a:ext cx="5489727" cy="1761958"/>
            <a:chOff x="0" y="0"/>
            <a:chExt cx="1569119" cy="503617"/>
          </a:xfrm>
        </p:grpSpPr>
        <p:sp>
          <p:nvSpPr>
            <p:cNvPr id="11" name="Freeform 11"/>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12" name="TextBox 12"/>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649223" y="3412909"/>
            <a:ext cx="2282831" cy="309828"/>
          </a:xfrm>
          <a:prstGeom prst="rect">
            <a:avLst/>
          </a:prstGeom>
        </p:spPr>
        <p:txBody>
          <a:bodyPr lIns="0" tIns="0" rIns="0" bIns="0" rtlCol="0" anchor="t">
            <a:spAutoFit/>
          </a:bodyPr>
          <a:lstStyle/>
          <a:p>
            <a:pPr>
              <a:lnSpc>
                <a:spcPts val="2641"/>
              </a:lnSpc>
              <a:spcBef>
                <a:spcPct val="0"/>
              </a:spcBef>
            </a:pPr>
            <a:r>
              <a:rPr lang="en-US" sz="1887" spc="-37" dirty="0">
                <a:solidFill>
                  <a:srgbClr val="FFFFFF"/>
                </a:solidFill>
                <a:latin typeface="Montserrat Light Bold"/>
              </a:rPr>
              <a:t>Data Collection</a:t>
            </a:r>
          </a:p>
        </p:txBody>
      </p:sp>
      <p:sp>
        <p:nvSpPr>
          <p:cNvPr id="15" name="TextBox 15"/>
          <p:cNvSpPr txBox="1"/>
          <p:nvPr/>
        </p:nvSpPr>
        <p:spPr>
          <a:xfrm>
            <a:off x="4586150" y="3725498"/>
            <a:ext cx="4062302" cy="1329851"/>
          </a:xfrm>
          <a:prstGeom prst="rect">
            <a:avLst/>
          </a:prstGeom>
        </p:spPr>
        <p:txBody>
          <a:bodyPr wrap="square" lIns="0" tIns="0" rIns="0" bIns="0" rtlCol="0" anchor="t">
            <a:spAutoFit/>
          </a:bodyPr>
          <a:lstStyle/>
          <a:p>
            <a:pPr>
              <a:lnSpc>
                <a:spcPts val="2125"/>
              </a:lnSpc>
              <a:spcBef>
                <a:spcPct val="0"/>
              </a:spcBef>
            </a:pPr>
            <a:r>
              <a:rPr lang="en-US" sz="1400" dirty="0">
                <a:solidFill>
                  <a:srgbClr val="FFFFFF"/>
                </a:solidFill>
                <a:latin typeface="Montserrat Light"/>
              </a:rPr>
              <a:t>Collected</a:t>
            </a:r>
            <a:r>
              <a:rPr lang="en-IN" sz="1400" dirty="0">
                <a:solidFill>
                  <a:srgbClr val="FFFFFF"/>
                </a:solidFill>
                <a:latin typeface="Montserrat Light"/>
              </a:rPr>
              <a:t> Energy Efficiency Data from UC Irvine, Machine Learning Repository. The Data is </a:t>
            </a:r>
            <a:r>
              <a:rPr lang="en-US" sz="1400" dirty="0">
                <a:solidFill>
                  <a:srgbClr val="FFFFFF"/>
                </a:solidFill>
                <a:latin typeface="Montserrat Light"/>
              </a:rPr>
              <a:t>licensed under a Creative Commons Attribution 4.0 International (CC BY 4.0) license.</a:t>
            </a:r>
            <a:r>
              <a:rPr lang="en-IN" sz="1400" dirty="0">
                <a:solidFill>
                  <a:srgbClr val="FFFFFF"/>
                </a:solidFill>
                <a:latin typeface="Montserrat Light"/>
              </a:rPr>
              <a:t> </a:t>
            </a:r>
            <a:endParaRPr lang="en-US" sz="1400" dirty="0">
              <a:solidFill>
                <a:srgbClr val="FFFFFF"/>
              </a:solidFill>
              <a:latin typeface="Montserrat Light"/>
            </a:endParaRPr>
          </a:p>
        </p:txBody>
      </p:sp>
      <p:grpSp>
        <p:nvGrpSpPr>
          <p:cNvPr id="19" name="Group 19"/>
          <p:cNvGrpSpPr/>
          <p:nvPr/>
        </p:nvGrpSpPr>
        <p:grpSpPr>
          <a:xfrm>
            <a:off x="10516135" y="3322618"/>
            <a:ext cx="5489727" cy="1761958"/>
            <a:chOff x="0" y="0"/>
            <a:chExt cx="1569119" cy="503617"/>
          </a:xfrm>
        </p:grpSpPr>
        <p:sp>
          <p:nvSpPr>
            <p:cNvPr id="20" name="Freeform 20"/>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1" name="TextBox 21"/>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22" name="TextBox 22"/>
          <p:cNvSpPr txBox="1"/>
          <p:nvPr/>
        </p:nvSpPr>
        <p:spPr>
          <a:xfrm>
            <a:off x="11876442" y="3457784"/>
            <a:ext cx="3744558" cy="309828"/>
          </a:xfrm>
          <a:prstGeom prst="rect">
            <a:avLst/>
          </a:prstGeom>
        </p:spPr>
        <p:txBody>
          <a:bodyPr wrap="square" lIns="0" tIns="0" rIns="0" bIns="0" rtlCol="0" anchor="t">
            <a:spAutoFit/>
          </a:bodyPr>
          <a:lstStyle/>
          <a:p>
            <a:pPr>
              <a:lnSpc>
                <a:spcPts val="2641"/>
              </a:lnSpc>
              <a:spcBef>
                <a:spcPct val="0"/>
              </a:spcBef>
            </a:pPr>
            <a:r>
              <a:rPr lang="en-US" sz="1887" spc="-37" dirty="0">
                <a:solidFill>
                  <a:srgbClr val="FFFFFF"/>
                </a:solidFill>
                <a:latin typeface="Montserrat Light Bold"/>
              </a:rPr>
              <a:t>Data Description</a:t>
            </a:r>
          </a:p>
        </p:txBody>
      </p:sp>
      <p:sp>
        <p:nvSpPr>
          <p:cNvPr id="23" name="TextBox 23"/>
          <p:cNvSpPr txBox="1"/>
          <p:nvPr/>
        </p:nvSpPr>
        <p:spPr>
          <a:xfrm>
            <a:off x="11876442" y="3829837"/>
            <a:ext cx="3894757" cy="1057982"/>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The dataset contains eight attributes (or features, denoted by X1...X8) and two responses (or outcomes, denoted by y1 and y2).</a:t>
            </a:r>
          </a:p>
        </p:txBody>
      </p:sp>
      <p:grpSp>
        <p:nvGrpSpPr>
          <p:cNvPr id="27" name="Group 27"/>
          <p:cNvGrpSpPr/>
          <p:nvPr/>
        </p:nvGrpSpPr>
        <p:grpSpPr>
          <a:xfrm>
            <a:off x="3301345" y="6108451"/>
            <a:ext cx="5489727" cy="1761958"/>
            <a:chOff x="0" y="0"/>
            <a:chExt cx="1569119" cy="503617"/>
          </a:xfrm>
        </p:grpSpPr>
        <p:sp>
          <p:nvSpPr>
            <p:cNvPr id="28" name="Freeform 28"/>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29" name="TextBox 29"/>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1"/>
          <p:cNvSpPr txBox="1"/>
          <p:nvPr/>
        </p:nvSpPr>
        <p:spPr>
          <a:xfrm>
            <a:off x="4661652" y="6243617"/>
            <a:ext cx="2826376" cy="309828"/>
          </a:xfrm>
          <a:prstGeom prst="rect">
            <a:avLst/>
          </a:prstGeom>
        </p:spPr>
        <p:txBody>
          <a:bodyPr lIns="0" tIns="0" rIns="0" bIns="0" rtlCol="0" anchor="t">
            <a:spAutoFit/>
          </a:bodyPr>
          <a:lstStyle/>
          <a:p>
            <a:pPr>
              <a:lnSpc>
                <a:spcPts val="2641"/>
              </a:lnSpc>
              <a:spcBef>
                <a:spcPct val="0"/>
              </a:spcBef>
            </a:pPr>
            <a:r>
              <a:rPr lang="en-US" sz="1887" spc="-37" dirty="0">
                <a:solidFill>
                  <a:srgbClr val="FFFFFF"/>
                </a:solidFill>
                <a:latin typeface="Montserrat Light Bold"/>
              </a:rPr>
              <a:t>Data Cleaning</a:t>
            </a:r>
          </a:p>
        </p:txBody>
      </p:sp>
      <p:sp>
        <p:nvSpPr>
          <p:cNvPr id="32" name="TextBox 32"/>
          <p:cNvSpPr txBox="1"/>
          <p:nvPr/>
        </p:nvSpPr>
        <p:spPr>
          <a:xfrm>
            <a:off x="4661652" y="6615671"/>
            <a:ext cx="3894757" cy="1057982"/>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Eliminated rows having Null Values for several columns. But Luckly, In our data we don’t have any NULL values associated with any entries.</a:t>
            </a:r>
          </a:p>
        </p:txBody>
      </p:sp>
      <p:grpSp>
        <p:nvGrpSpPr>
          <p:cNvPr id="36" name="Group 36"/>
          <p:cNvGrpSpPr/>
          <p:nvPr/>
        </p:nvGrpSpPr>
        <p:grpSpPr>
          <a:xfrm>
            <a:off x="10516135" y="6108451"/>
            <a:ext cx="5489727" cy="1761958"/>
            <a:chOff x="0" y="0"/>
            <a:chExt cx="1569119" cy="503617"/>
          </a:xfrm>
        </p:grpSpPr>
        <p:sp>
          <p:nvSpPr>
            <p:cNvPr id="37" name="Freeform 37"/>
            <p:cNvSpPr/>
            <p:nvPr/>
          </p:nvSpPr>
          <p:spPr>
            <a:xfrm>
              <a:off x="0" y="0"/>
              <a:ext cx="1569119" cy="503617"/>
            </a:xfrm>
            <a:custGeom>
              <a:avLst/>
              <a:gdLst/>
              <a:ahLst/>
              <a:cxnLst/>
              <a:rect l="l" t="t" r="r" b="b"/>
              <a:pathLst>
                <a:path w="1569119" h="503617">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id="38" name="TextBox 38"/>
            <p:cNvSpPr txBox="1"/>
            <p:nvPr/>
          </p:nvSpPr>
          <p:spPr>
            <a:xfrm>
              <a:off x="0" y="-38100"/>
              <a:ext cx="1569119" cy="541717"/>
            </a:xfrm>
            <a:prstGeom prst="rect">
              <a:avLst/>
            </a:prstGeom>
          </p:spPr>
          <p:txBody>
            <a:bodyPr lIns="50800" tIns="50800" rIns="50800" bIns="50800" rtlCol="0" anchor="ctr"/>
            <a:lstStyle/>
            <a:p>
              <a:pPr algn="ctr">
                <a:lnSpc>
                  <a:spcPts val="2903"/>
                </a:lnSpc>
              </a:pPr>
              <a:endParaRPr/>
            </a:p>
          </p:txBody>
        </p:sp>
      </p:grpSp>
      <p:sp>
        <p:nvSpPr>
          <p:cNvPr id="39" name="TextBox 39"/>
          <p:cNvSpPr txBox="1"/>
          <p:nvPr/>
        </p:nvSpPr>
        <p:spPr>
          <a:xfrm>
            <a:off x="11876442" y="6243617"/>
            <a:ext cx="2467406" cy="309828"/>
          </a:xfrm>
          <a:prstGeom prst="rect">
            <a:avLst/>
          </a:prstGeom>
        </p:spPr>
        <p:txBody>
          <a:bodyPr wrap="square" lIns="0" tIns="0" rIns="0" bIns="0" rtlCol="0" anchor="t">
            <a:spAutoFit/>
          </a:bodyPr>
          <a:lstStyle/>
          <a:p>
            <a:pPr>
              <a:lnSpc>
                <a:spcPts val="2641"/>
              </a:lnSpc>
              <a:spcBef>
                <a:spcPct val="0"/>
              </a:spcBef>
            </a:pPr>
            <a:r>
              <a:rPr lang="en-US" sz="1887" spc="-37" dirty="0">
                <a:solidFill>
                  <a:srgbClr val="FFFFFF"/>
                </a:solidFill>
                <a:latin typeface="Montserrat Light Bold"/>
              </a:rPr>
              <a:t>Data Categorization</a:t>
            </a:r>
          </a:p>
        </p:txBody>
      </p:sp>
      <p:sp>
        <p:nvSpPr>
          <p:cNvPr id="40" name="TextBox 40"/>
          <p:cNvSpPr txBox="1"/>
          <p:nvPr/>
        </p:nvSpPr>
        <p:spPr>
          <a:xfrm>
            <a:off x="11865150" y="6666827"/>
            <a:ext cx="3894757" cy="788677"/>
          </a:xfrm>
          <a:prstGeom prst="rect">
            <a:avLst/>
          </a:prstGeom>
        </p:spPr>
        <p:txBody>
          <a:bodyPr lIns="0" tIns="0" rIns="0" bIns="0" rtlCol="0" anchor="t">
            <a:spAutoFit/>
          </a:bodyPr>
          <a:lstStyle/>
          <a:p>
            <a:pPr>
              <a:lnSpc>
                <a:spcPts val="2125"/>
              </a:lnSpc>
              <a:spcBef>
                <a:spcPct val="0"/>
              </a:spcBef>
            </a:pPr>
            <a:r>
              <a:rPr lang="en-US" sz="1518" dirty="0">
                <a:solidFill>
                  <a:srgbClr val="FFFFFF"/>
                </a:solidFill>
                <a:latin typeface="Montserrat Light"/>
              </a:rPr>
              <a:t>Categorized columns in Attributes, Discrete Variables &amp; Continuous Variables for Analysis purpose.</a:t>
            </a:r>
          </a:p>
        </p:txBody>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6"/>
              <a:stretch>
                <a:fillRect l="-98184" t="-51103" r="-41729" b="-133327"/>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7"/>
              <a:stretch>
                <a:fillRect t="-5555" b="-5555"/>
              </a:stretch>
            </a:blipFill>
          </p:spPr>
        </p:sp>
      </p:gr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2" name="Oval 51">
            <a:extLst>
              <a:ext uri="{FF2B5EF4-FFF2-40B4-BE49-F238E27FC236}">
                <a16:creationId xmlns:a16="http://schemas.microsoft.com/office/drawing/2014/main" id="{E076C17F-823A-9B46-39A1-F37709502C02}"/>
              </a:ext>
            </a:extLst>
          </p:cNvPr>
          <p:cNvSpPr/>
          <p:nvPr/>
        </p:nvSpPr>
        <p:spPr>
          <a:xfrm>
            <a:off x="2308198" y="2988590"/>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Document">
            <a:extLst>
              <a:ext uri="{FF2B5EF4-FFF2-40B4-BE49-F238E27FC236}">
                <a16:creationId xmlns:a16="http://schemas.microsoft.com/office/drawing/2014/main" id="{8508AE5F-578D-0837-A8C5-311E0C97AE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5240" y="3391384"/>
            <a:ext cx="1371600" cy="1371600"/>
          </a:xfrm>
          <a:prstGeom prst="rect">
            <a:avLst/>
          </a:prstGeom>
        </p:spPr>
      </p:pic>
      <p:sp>
        <p:nvSpPr>
          <p:cNvPr id="61" name="Oval 60">
            <a:extLst>
              <a:ext uri="{FF2B5EF4-FFF2-40B4-BE49-F238E27FC236}">
                <a16:creationId xmlns:a16="http://schemas.microsoft.com/office/drawing/2014/main" id="{8C960CC0-6C74-E17B-3220-7D99E2980D55}"/>
              </a:ext>
            </a:extLst>
          </p:cNvPr>
          <p:cNvSpPr/>
          <p:nvPr/>
        </p:nvSpPr>
        <p:spPr>
          <a:xfrm>
            <a:off x="9522674" y="2994647"/>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Table">
            <a:extLst>
              <a:ext uri="{FF2B5EF4-FFF2-40B4-BE49-F238E27FC236}">
                <a16:creationId xmlns:a16="http://schemas.microsoft.com/office/drawing/2014/main" id="{003C8105-05E1-A1D4-557E-0839FF1FE1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69717" y="3443491"/>
            <a:ext cx="1371600" cy="1371600"/>
          </a:xfrm>
          <a:prstGeom prst="rect">
            <a:avLst/>
          </a:prstGeom>
        </p:spPr>
      </p:pic>
      <p:sp>
        <p:nvSpPr>
          <p:cNvPr id="63" name="Oval 62">
            <a:extLst>
              <a:ext uri="{FF2B5EF4-FFF2-40B4-BE49-F238E27FC236}">
                <a16:creationId xmlns:a16="http://schemas.microsoft.com/office/drawing/2014/main" id="{5025ABAF-860D-491F-DF6F-CBF01BD03E98}"/>
              </a:ext>
            </a:extLst>
          </p:cNvPr>
          <p:cNvSpPr/>
          <p:nvPr/>
        </p:nvSpPr>
        <p:spPr>
          <a:xfrm>
            <a:off x="2320464" y="5820388"/>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0727994-2E1F-B61A-7DEC-009EF852ADFB}"/>
              </a:ext>
            </a:extLst>
          </p:cNvPr>
          <p:cNvSpPr/>
          <p:nvPr/>
        </p:nvSpPr>
        <p:spPr>
          <a:xfrm>
            <a:off x="9527320" y="5823672"/>
            <a:ext cx="2265686" cy="2227950"/>
          </a:xfrm>
          <a:prstGeom prst="ellipse">
            <a:avLst/>
          </a:prstGeom>
          <a:solidFill>
            <a:schemeClr val="tx1">
              <a:lumMod val="75000"/>
              <a:lumOff val="25000"/>
            </a:schemeClr>
          </a:solidFill>
          <a:ln w="38100">
            <a:no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Database">
            <a:extLst>
              <a:ext uri="{FF2B5EF4-FFF2-40B4-BE49-F238E27FC236}">
                <a16:creationId xmlns:a16="http://schemas.microsoft.com/office/drawing/2014/main" id="{35C0F559-821D-10EA-888C-85D17649B4E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53859" y="6269281"/>
            <a:ext cx="1371600" cy="1371600"/>
          </a:xfrm>
          <a:prstGeom prst="rect">
            <a:avLst/>
          </a:prstGeom>
        </p:spPr>
      </p:pic>
      <p:pic>
        <p:nvPicPr>
          <p:cNvPr id="60" name="Graphic 59" descr="Bar chart">
            <a:extLst>
              <a:ext uri="{FF2B5EF4-FFF2-40B4-BE49-F238E27FC236}">
                <a16:creationId xmlns:a16="http://schemas.microsoft.com/office/drawing/2014/main" id="{CA4DCF16-B5DE-5C36-FFFC-6ED77CF153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10435" y="6243617"/>
            <a:ext cx="1371600" cy="1371600"/>
          </a:xfrm>
          <a:prstGeom prst="rect">
            <a:avLst/>
          </a:prstGeom>
        </p:spPr>
      </p:pic>
      <p:sp>
        <p:nvSpPr>
          <p:cNvPr id="17" name="Freeform 13">
            <a:extLst>
              <a:ext uri="{FF2B5EF4-FFF2-40B4-BE49-F238E27FC236}">
                <a16:creationId xmlns:a16="http://schemas.microsoft.com/office/drawing/2014/main" id="{C6DD16EE-51F2-631D-01EE-3E5C18AA0FAB}"/>
              </a:ext>
            </a:extLst>
          </p:cNvPr>
          <p:cNvSpPr/>
          <p:nvPr/>
        </p:nvSpPr>
        <p:spPr>
          <a:xfrm>
            <a:off x="14499408" y="3489343"/>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1898" y="-7563"/>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7" name="Group 7"/>
          <p:cNvGrpSpPr/>
          <p:nvPr/>
        </p:nvGrpSpPr>
        <p:grpSpPr>
          <a:xfrm>
            <a:off x="4410190" y="-7563"/>
            <a:ext cx="1710961" cy="10674983"/>
            <a:chOff x="0" y="0"/>
            <a:chExt cx="450623" cy="2811518"/>
          </a:xfrm>
        </p:grpSpPr>
        <p:sp>
          <p:nvSpPr>
            <p:cNvPr id="8" name="Freeform 8"/>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9" name="TextBox 9"/>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p:cNvSpPr txBox="1"/>
          <p:nvPr/>
        </p:nvSpPr>
        <p:spPr>
          <a:xfrm>
            <a:off x="6092798" y="1845924"/>
            <a:ext cx="8517049" cy="1826590"/>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EXPLORATORY DATA ANALYSIS</a:t>
            </a:r>
          </a:p>
        </p:txBody>
      </p:sp>
      <p:sp>
        <p:nvSpPr>
          <p:cNvPr id="13" name="Freeform 13"/>
          <p:cNvSpPr/>
          <p:nvPr/>
        </p:nvSpPr>
        <p:spPr>
          <a:xfrm>
            <a:off x="12281115" y="4229100"/>
            <a:ext cx="4953000" cy="3929474"/>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6121151" y="4229100"/>
            <a:ext cx="5766049" cy="2800960"/>
          </a:xfrm>
          <a:prstGeom prst="rect">
            <a:avLst/>
          </a:prstGeom>
        </p:spPr>
        <p:txBody>
          <a:bodyPr wrap="square" lIns="0" tIns="0" rIns="0" bIns="0" rtlCol="0" anchor="t">
            <a:spAutoFit/>
          </a:bodyPr>
          <a:lstStyle/>
          <a:p>
            <a:pPr>
              <a:lnSpc>
                <a:spcPts val="2187"/>
              </a:lnSpc>
            </a:pPr>
            <a:r>
              <a:rPr lang="en-US" sz="1585" spc="155" dirty="0">
                <a:solidFill>
                  <a:srgbClr val="000000"/>
                </a:solidFill>
                <a:latin typeface="Montserrat Light"/>
              </a:rPr>
              <a:t>In our EDA, we dive into a dataset featuring eight crucial attributes and two responses, aiming to uncover patterns influencing heating and cooling loads in buildings. From compactness to glazing area distribution, we explore key factors, paving the way for precise predictive modeling. This analysis is foundational, offering insights to inform decisions in energy-efficient and sustainable building design.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9448800" y="1404306"/>
            <a:ext cx="6331281" cy="1563793"/>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4683885" y="1163015"/>
            <a:ext cx="2381235" cy="2046374"/>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3" name="TextBox 1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9677400" y="1749418"/>
            <a:ext cx="4950833" cy="791242"/>
          </a:xfrm>
          <a:prstGeom prst="rect">
            <a:avLst/>
          </a:prstGeom>
        </p:spPr>
        <p:txBody>
          <a:bodyPr lIns="0" tIns="0" rIns="0" bIns="0" rtlCol="0" anchor="t">
            <a:spAutoFit/>
          </a:bodyPr>
          <a:lstStyle/>
          <a:p>
            <a:pPr algn="ctr">
              <a:lnSpc>
                <a:spcPct val="150000"/>
              </a:lnSpc>
            </a:pPr>
            <a:r>
              <a:rPr lang="en-US" spc="155" dirty="0">
                <a:solidFill>
                  <a:srgbClr val="F2F4F5"/>
                </a:solidFill>
                <a:latin typeface="Archivo Black" panose="020B0604020202020204" charset="0"/>
              </a:rPr>
              <a:t>Some Plots for EDA</a:t>
            </a:r>
          </a:p>
          <a:p>
            <a:pPr algn="ctr">
              <a:lnSpc>
                <a:spcPct val="150000"/>
              </a:lnSpc>
            </a:pPr>
            <a:r>
              <a:rPr lang="en-US" spc="155" dirty="0">
                <a:solidFill>
                  <a:srgbClr val="F2F4F5"/>
                </a:solidFill>
                <a:latin typeface="Archivo Black" panose="020B0604020202020204" charset="0"/>
              </a:rPr>
              <a:t>Histograms, Pie Diagram, Bar plot</a:t>
            </a:r>
          </a:p>
        </p:txBody>
      </p:sp>
      <p:grpSp>
        <p:nvGrpSpPr>
          <p:cNvPr id="15" name="Group 15"/>
          <p:cNvGrpSpPr/>
          <p:nvPr/>
        </p:nvGrpSpPr>
        <p:grpSpPr>
          <a:xfrm>
            <a:off x="10733839" y="3469853"/>
            <a:ext cx="6331281" cy="1563793"/>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9575678" y="3228562"/>
            <a:ext cx="2381235" cy="2046374"/>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0" name="TextBox 20"/>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1963400" y="3695700"/>
            <a:ext cx="4950833" cy="1108188"/>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Customers in their late 80s &amp; customers with shorter tenure have high churn; But different levels of avg monthly long distance charges has no effect on churn.</a:t>
            </a:r>
          </a:p>
        </p:txBody>
      </p:sp>
      <p:grpSp>
        <p:nvGrpSpPr>
          <p:cNvPr id="22" name="Group 22"/>
          <p:cNvGrpSpPr/>
          <p:nvPr/>
        </p:nvGrpSpPr>
        <p:grpSpPr>
          <a:xfrm>
            <a:off x="9533892" y="5529181"/>
            <a:ext cx="6331281" cy="1563793"/>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5" name="Group 25"/>
          <p:cNvGrpSpPr/>
          <p:nvPr/>
        </p:nvGrpSpPr>
        <p:grpSpPr>
          <a:xfrm>
            <a:off x="14683885" y="5255763"/>
            <a:ext cx="2381235" cy="204637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7" name="TextBox 27"/>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9677400" y="5829300"/>
            <a:ext cx="4950833" cy="826060"/>
          </a:xfrm>
          <a:prstGeom prst="rect">
            <a:avLst/>
          </a:prstGeom>
        </p:spPr>
        <p:txBody>
          <a:bodyPr lIns="0" tIns="0" rIns="0" bIns="0" rtlCol="0" anchor="t">
            <a:spAutoFit/>
          </a:bodyPr>
          <a:lstStyle/>
          <a:p>
            <a:pPr>
              <a:lnSpc>
                <a:spcPts val="2187"/>
              </a:lnSpc>
            </a:pPr>
            <a:r>
              <a:rPr lang="en-US" sz="1585" spc="155" dirty="0">
                <a:solidFill>
                  <a:srgbClr val="F2F4F5"/>
                </a:solidFill>
                <a:latin typeface="Montserrat Light"/>
              </a:rPr>
              <a:t>The customers with lower data usage, higher monthly charges &amp; lower total charges have a higher churn rate. </a:t>
            </a:r>
          </a:p>
        </p:txBody>
      </p:sp>
      <p:sp>
        <p:nvSpPr>
          <p:cNvPr id="29" name="Freeform 29"/>
          <p:cNvSpPr/>
          <p:nvPr/>
        </p:nvSpPr>
        <p:spPr>
          <a:xfrm>
            <a:off x="15468600" y="1560721"/>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5316200" y="5701525"/>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10175414" y="3696127"/>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2" name="Group 15">
            <a:extLst>
              <a:ext uri="{FF2B5EF4-FFF2-40B4-BE49-F238E27FC236}">
                <a16:creationId xmlns:a16="http://schemas.microsoft.com/office/drawing/2014/main" id="{B9A83AE7-E2CC-26F8-B7DD-BFE434FEA9F3}"/>
              </a:ext>
            </a:extLst>
          </p:cNvPr>
          <p:cNvGrpSpPr/>
          <p:nvPr/>
        </p:nvGrpSpPr>
        <p:grpSpPr>
          <a:xfrm>
            <a:off x="10733839" y="7586399"/>
            <a:ext cx="6331281" cy="1563793"/>
            <a:chOff x="0" y="0"/>
            <a:chExt cx="2161091" cy="533778"/>
          </a:xfrm>
        </p:grpSpPr>
        <p:sp>
          <p:nvSpPr>
            <p:cNvPr id="33" name="Freeform 16">
              <a:extLst>
                <a:ext uri="{FF2B5EF4-FFF2-40B4-BE49-F238E27FC236}">
                  <a16:creationId xmlns:a16="http://schemas.microsoft.com/office/drawing/2014/main" id="{12525AAF-EBC5-9A34-E291-3F8A6A0AC366}"/>
                </a:ext>
              </a:extLst>
            </p:cNvPr>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34" name="TextBox 17">
              <a:extLst>
                <a:ext uri="{FF2B5EF4-FFF2-40B4-BE49-F238E27FC236}">
                  <a16:creationId xmlns:a16="http://schemas.microsoft.com/office/drawing/2014/main" id="{FFD88B71-1901-0068-D52F-25C68BE2DC8A}"/>
                </a:ext>
              </a:extLst>
            </p:cNvPr>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5" name="Group 18">
            <a:extLst>
              <a:ext uri="{FF2B5EF4-FFF2-40B4-BE49-F238E27FC236}">
                <a16:creationId xmlns:a16="http://schemas.microsoft.com/office/drawing/2014/main" id="{6ED7E41A-3F77-BC7C-8F90-BAE406C23781}"/>
              </a:ext>
            </a:extLst>
          </p:cNvPr>
          <p:cNvGrpSpPr/>
          <p:nvPr/>
        </p:nvGrpSpPr>
        <p:grpSpPr>
          <a:xfrm>
            <a:off x="9575678" y="7345108"/>
            <a:ext cx="2381235" cy="2046374"/>
            <a:chOff x="0" y="0"/>
            <a:chExt cx="812800" cy="698500"/>
          </a:xfrm>
        </p:grpSpPr>
        <p:sp>
          <p:nvSpPr>
            <p:cNvPr id="36" name="Freeform 19">
              <a:extLst>
                <a:ext uri="{FF2B5EF4-FFF2-40B4-BE49-F238E27FC236}">
                  <a16:creationId xmlns:a16="http://schemas.microsoft.com/office/drawing/2014/main" id="{82817B2C-210B-C658-94F0-2857397C236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7" name="TextBox 20">
              <a:extLst>
                <a:ext uri="{FF2B5EF4-FFF2-40B4-BE49-F238E27FC236}">
                  <a16:creationId xmlns:a16="http://schemas.microsoft.com/office/drawing/2014/main" id="{95ED01CB-AB9F-131E-E8C8-B08263718C3E}"/>
                </a:ext>
              </a:extLst>
            </p:cNvPr>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8" name="TextBox 21">
            <a:extLst>
              <a:ext uri="{FF2B5EF4-FFF2-40B4-BE49-F238E27FC236}">
                <a16:creationId xmlns:a16="http://schemas.microsoft.com/office/drawing/2014/main" id="{E634F78E-66E7-7F3E-2AEC-5277E44DC7C3}"/>
              </a:ext>
            </a:extLst>
          </p:cNvPr>
          <p:cNvSpPr txBox="1"/>
          <p:nvPr/>
        </p:nvSpPr>
        <p:spPr>
          <a:xfrm>
            <a:off x="12014996" y="7886700"/>
            <a:ext cx="5206204" cy="826060"/>
          </a:xfrm>
          <a:prstGeom prst="rect">
            <a:avLst/>
          </a:prstGeom>
        </p:spPr>
        <p:txBody>
          <a:bodyPr wrap="square" lIns="0" tIns="0" rIns="0" bIns="0" rtlCol="0" anchor="t">
            <a:spAutoFit/>
          </a:bodyPr>
          <a:lstStyle/>
          <a:p>
            <a:pPr>
              <a:lnSpc>
                <a:spcPts val="2187"/>
              </a:lnSpc>
            </a:pPr>
            <a:r>
              <a:rPr lang="en-US" sz="1585" spc="155" dirty="0">
                <a:solidFill>
                  <a:srgbClr val="F2F4F5"/>
                </a:solidFill>
                <a:latin typeface="Montserrat Light"/>
              </a:rPr>
              <a:t>The customers with lower extra data charges, lower long distance charges &amp; lower revenue are more likely to churn</a:t>
            </a:r>
          </a:p>
        </p:txBody>
      </p:sp>
      <p:sp>
        <p:nvSpPr>
          <p:cNvPr id="39" name="Freeform 31">
            <a:extLst>
              <a:ext uri="{FF2B5EF4-FFF2-40B4-BE49-F238E27FC236}">
                <a16:creationId xmlns:a16="http://schemas.microsoft.com/office/drawing/2014/main" id="{552D5166-55D3-1EC3-BC8E-ADB773C93485}"/>
              </a:ext>
            </a:extLst>
          </p:cNvPr>
          <p:cNvSpPr/>
          <p:nvPr/>
        </p:nvSpPr>
        <p:spPr>
          <a:xfrm>
            <a:off x="10175414" y="7812673"/>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3" name="Picture 2">
            <a:extLst>
              <a:ext uri="{FF2B5EF4-FFF2-40B4-BE49-F238E27FC236}">
                <a16:creationId xmlns:a16="http://schemas.microsoft.com/office/drawing/2014/main" id="{0E85DCA5-8376-E52C-40D2-1D353C124C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769" y="315451"/>
            <a:ext cx="3896031" cy="2913111"/>
          </a:xfrm>
          <a:prstGeom prst="rect">
            <a:avLst/>
          </a:prstGeom>
        </p:spPr>
      </p:pic>
      <p:pic>
        <p:nvPicPr>
          <p:cNvPr id="5" name="Picture 4">
            <a:extLst>
              <a:ext uri="{FF2B5EF4-FFF2-40B4-BE49-F238E27FC236}">
                <a16:creationId xmlns:a16="http://schemas.microsoft.com/office/drawing/2014/main" id="{74745950-8D34-BFC2-2A6C-E8A760085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14800" y="315451"/>
            <a:ext cx="3896031" cy="2922023"/>
          </a:xfrm>
          <a:prstGeom prst="rect">
            <a:avLst/>
          </a:prstGeom>
        </p:spPr>
      </p:pic>
      <p:pic>
        <p:nvPicPr>
          <p:cNvPr id="10" name="Picture 9">
            <a:extLst>
              <a:ext uri="{FF2B5EF4-FFF2-40B4-BE49-F238E27FC236}">
                <a16:creationId xmlns:a16="http://schemas.microsoft.com/office/drawing/2014/main" id="{F5514070-F578-8EF7-5937-9A3012252F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1390" y="3172752"/>
            <a:ext cx="3793545" cy="3257236"/>
          </a:xfrm>
          <a:prstGeom prst="rect">
            <a:avLst/>
          </a:prstGeom>
        </p:spPr>
      </p:pic>
      <p:pic>
        <p:nvPicPr>
          <p:cNvPr id="41" name="Picture 40">
            <a:extLst>
              <a:ext uri="{FF2B5EF4-FFF2-40B4-BE49-F238E27FC236}">
                <a16:creationId xmlns:a16="http://schemas.microsoft.com/office/drawing/2014/main" id="{54FC62D0-CC5F-2A08-2DD1-63A6EFFD30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429988"/>
            <a:ext cx="4648200" cy="3590312"/>
          </a:xfrm>
          <a:prstGeom prst="rect">
            <a:avLst/>
          </a:prstGeom>
        </p:spPr>
      </p:pic>
      <p:pic>
        <p:nvPicPr>
          <p:cNvPr id="43" name="Picture 42">
            <a:extLst>
              <a:ext uri="{FF2B5EF4-FFF2-40B4-BE49-F238E27FC236}">
                <a16:creationId xmlns:a16="http://schemas.microsoft.com/office/drawing/2014/main" id="{E35C2E50-8FB6-3A49-5002-5687111FA7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18235" y="6429988"/>
            <a:ext cx="4827784" cy="35091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178"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2203944" y="3525421"/>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5" name="Group 5"/>
          <p:cNvGrpSpPr/>
          <p:nvPr/>
        </p:nvGrpSpPr>
        <p:grpSpPr>
          <a:xfrm>
            <a:off x="2304825" y="3924483"/>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4778654" y="3923144"/>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4664381" y="4928834"/>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7504300" y="3551757"/>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7605182" y="3950819"/>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10079010" y="3949480"/>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964737" y="4955170"/>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804657" y="3548186"/>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2905538" y="3947248"/>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5379367" y="3945909"/>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2860152" y="4405612"/>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5358330" y="4544529"/>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3451697" y="4567295"/>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10654528" y="4544529"/>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8209150" y="4544529"/>
            <a:ext cx="831541" cy="952807"/>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15954884" y="4501396"/>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TextBox 33"/>
          <p:cNvSpPr txBox="1"/>
          <p:nvPr/>
        </p:nvSpPr>
        <p:spPr>
          <a:xfrm>
            <a:off x="4041492" y="1329165"/>
            <a:ext cx="3926207" cy="1931619"/>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Linear regression assumes a linear relationship between the input features (X1 to X8) and the output responses (y1 and y2). This aligns with the idea that changes in the building characteristics will result in a proportional change in the heating and cooling loads.</a:t>
            </a:r>
          </a:p>
        </p:txBody>
      </p:sp>
      <p:sp>
        <p:nvSpPr>
          <p:cNvPr id="34" name="TextBox 34"/>
          <p:cNvSpPr txBox="1"/>
          <p:nvPr/>
        </p:nvSpPr>
        <p:spPr>
          <a:xfrm>
            <a:off x="4265907" y="713426"/>
            <a:ext cx="3339275"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Linear Regression</a:t>
            </a:r>
          </a:p>
        </p:txBody>
      </p:sp>
      <p:sp>
        <p:nvSpPr>
          <p:cNvPr id="35" name="TextBox 35"/>
          <p:cNvSpPr txBox="1"/>
          <p:nvPr/>
        </p:nvSpPr>
        <p:spPr>
          <a:xfrm>
            <a:off x="6616718" y="7161994"/>
            <a:ext cx="5612307" cy="2175275"/>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Decision Tree Regression excels in capturing non-linear relationships between features and target variables. It forms a tree-like structure where each node represents a decision based on a feature, allowing for complex mappings and The algorithm automatically selects the most relevant features for predicting the target variables, aiding in the identification of critical building attributes influencing heating and cooling loads.</a:t>
            </a:r>
          </a:p>
        </p:txBody>
      </p:sp>
      <p:sp>
        <p:nvSpPr>
          <p:cNvPr id="36" name="TextBox 36"/>
          <p:cNvSpPr txBox="1"/>
          <p:nvPr/>
        </p:nvSpPr>
        <p:spPr>
          <a:xfrm>
            <a:off x="6781498" y="6594350"/>
            <a:ext cx="5282748"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Decision Tree Regressor</a:t>
            </a:r>
          </a:p>
        </p:txBody>
      </p:sp>
      <p:sp>
        <p:nvSpPr>
          <p:cNvPr id="41" name="TextBox 41"/>
          <p:cNvSpPr txBox="1"/>
          <p:nvPr/>
        </p:nvSpPr>
        <p:spPr>
          <a:xfrm>
            <a:off x="10605090" y="1199242"/>
            <a:ext cx="6688584" cy="2175275"/>
          </a:xfrm>
          <a:prstGeom prst="rect">
            <a:avLst/>
          </a:prstGeom>
        </p:spPr>
        <p:txBody>
          <a:bodyPr wrap="square" lIns="0" tIns="0" rIns="0" bIns="0" rtlCol="0" anchor="t">
            <a:spAutoFit/>
          </a:bodyPr>
          <a:lstStyle/>
          <a:p>
            <a:pPr algn="ctr">
              <a:lnSpc>
                <a:spcPts val="1886"/>
              </a:lnSpc>
            </a:pPr>
            <a:r>
              <a:rPr lang="en-US" sz="1367" spc="133" dirty="0">
                <a:solidFill>
                  <a:srgbClr val="040506"/>
                </a:solidFill>
                <a:latin typeface="Montserrat Light"/>
              </a:rPr>
              <a:t>Unlike linear regression, KNN is a non-parametric algorithm. It does not assume a specific functional form for the relationship between the features and the target variables. This flexibility makes it suitable for capturing complex patterns in the data. KNN makes predictions by considering the k-nearest data points in the feature space. For each prediction, it identifies the k-nearest neighbors based on the similarity of feature values. This allows the model to provide localized predictions that consider the characteristics of nearby data points.</a:t>
            </a:r>
          </a:p>
        </p:txBody>
      </p:sp>
      <p:sp>
        <p:nvSpPr>
          <p:cNvPr id="42" name="TextBox 42"/>
          <p:cNvSpPr txBox="1"/>
          <p:nvPr/>
        </p:nvSpPr>
        <p:spPr>
          <a:xfrm>
            <a:off x="11061881" y="711339"/>
            <a:ext cx="5121107" cy="411010"/>
          </a:xfrm>
          <a:prstGeom prst="rect">
            <a:avLst/>
          </a:prstGeom>
        </p:spPr>
        <p:txBody>
          <a:bodyPr wrap="square" lIns="0" tIns="0" rIns="0" bIns="0" rtlCol="0" anchor="t">
            <a:spAutoFit/>
          </a:bodyPr>
          <a:lstStyle/>
          <a:p>
            <a:pPr algn="ctr">
              <a:lnSpc>
                <a:spcPts val="3591"/>
              </a:lnSpc>
            </a:pPr>
            <a:r>
              <a:rPr lang="en-US" sz="2602" spc="36" dirty="0">
                <a:solidFill>
                  <a:srgbClr val="040506"/>
                </a:solidFill>
                <a:latin typeface="Montserrat Classic"/>
              </a:rPr>
              <a:t>K- Neighborhood Regression</a:t>
            </a:r>
          </a:p>
        </p:txBody>
      </p:sp>
      <p:sp>
        <p:nvSpPr>
          <p:cNvPr id="43" name="TextBox 30">
            <a:extLst>
              <a:ext uri="{FF2B5EF4-FFF2-40B4-BE49-F238E27FC236}">
                <a16:creationId xmlns:a16="http://schemas.microsoft.com/office/drawing/2014/main" id="{C8AE63C4-DAFE-0AD1-4E04-E30D94E83EA4}"/>
              </a:ext>
            </a:extLst>
          </p:cNvPr>
          <p:cNvSpPr txBox="1"/>
          <p:nvPr/>
        </p:nvSpPr>
        <p:spPr>
          <a:xfrm rot="16200000">
            <a:off x="-3289252" y="4839033"/>
            <a:ext cx="8632693" cy="815441"/>
          </a:xfrm>
          <a:prstGeom prst="rect">
            <a:avLst/>
          </a:prstGeom>
          <a:solidFill>
            <a:schemeClr val="tx1"/>
          </a:solidFill>
        </p:spPr>
        <p:txBody>
          <a:bodyPr wrap="square" lIns="0" tIns="0" rIns="0" bIns="0" rtlCol="0" anchor="t">
            <a:spAutoFit/>
          </a:bodyPr>
          <a:lstStyle/>
          <a:p>
            <a:pPr marL="0" lvl="0" indent="0" algn="ctr">
              <a:lnSpc>
                <a:spcPts val="6548"/>
              </a:lnSpc>
              <a:spcBef>
                <a:spcPct val="0"/>
              </a:spcBef>
            </a:pPr>
            <a:r>
              <a:rPr lang="en-US" sz="4745" u="none" strike="noStrike" spc="37" dirty="0">
                <a:solidFill>
                  <a:schemeClr val="bg1"/>
                </a:solidFill>
                <a:latin typeface="Archivo Black"/>
              </a:rPr>
              <a:t>MODE</a:t>
            </a:r>
            <a:r>
              <a:rPr lang="en-US" sz="4745" spc="37" dirty="0">
                <a:solidFill>
                  <a:schemeClr val="bg1"/>
                </a:solidFill>
                <a:latin typeface="Archivo Black"/>
              </a:rPr>
              <a:t>LLING</a:t>
            </a:r>
            <a:endParaRPr lang="en-US" sz="4745" u="none" strike="noStrike" spc="37" dirty="0">
              <a:solidFill>
                <a:schemeClr val="bg1"/>
              </a:solidFill>
              <a:latin typeface="Archivo Black"/>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ACCURACY EVALUATION</a:t>
            </a:r>
          </a:p>
        </p:txBody>
      </p:sp>
    </p:spTree>
    <p:extLst>
      <p:ext uri="{BB962C8B-B14F-4D97-AF65-F5344CB8AC3E}">
        <p14:creationId xmlns:p14="http://schemas.microsoft.com/office/powerpoint/2010/main" val="306443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TotalTime>
  <Words>796</Words>
  <Application>Microsoft Office PowerPoint</Application>
  <PresentationFormat>Custom</PresentationFormat>
  <Paragraphs>105</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Montserrat Light</vt:lpstr>
      <vt:lpstr>Calibri</vt:lpstr>
      <vt:lpstr>Agency FB</vt:lpstr>
      <vt:lpstr>Arial</vt:lpstr>
      <vt:lpstr>Archivo Black</vt:lpstr>
      <vt:lpstr>Montserrat Light Bold</vt:lpstr>
      <vt:lpstr>Montserrat Classic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dc:creator>Anirban Dey</dc:creator>
  <cp:lastModifiedBy>Anirban Dey</cp:lastModifiedBy>
  <cp:revision>101</cp:revision>
  <cp:lastPrinted>2023-11-05T06:57:14Z</cp:lastPrinted>
  <dcterms:created xsi:type="dcterms:W3CDTF">2006-08-16T00:00:00Z</dcterms:created>
  <dcterms:modified xsi:type="dcterms:W3CDTF">2023-11-28T16:33:47Z</dcterms:modified>
  <dc:identifier>DAFzRuFrARc</dc:identifier>
</cp:coreProperties>
</file>